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63" r:id="rId13"/>
    <p:sldId id="272" r:id="rId14"/>
    <p:sldId id="258" r:id="rId15"/>
    <p:sldId id="273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DCF87-06BB-4267-808C-27647CAA852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56B99-61F8-4C81-BFCB-83A17B44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4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AF8F-7A21-4006-914F-B12390BCF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6C08-E65F-437D-B73F-1ECD711D7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2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9486E-F704-45D2-9CD0-D2D554F4B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97D5-F2FD-41D0-8B8C-44952B364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1FD62-01F0-4243-A27A-D73F40815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3D7CE-94B3-4AB1-8511-B5338AA48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BC79-57EB-43CA-B3AC-710E53427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4AC6-3BB6-4A17-BEA5-0DF357BC3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1F83-8165-460E-BBC4-1EAB1F08D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99885-E215-4138-88F4-D1EB3F370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BFB5-C768-45F9-9B7E-215ADFACA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111-CB9F-4EB1-830E-6A3D0FE00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579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0CC6FD-1857-43C5-8EA6-154EA71EBB0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C:\My Documents\My Pictures\Animations\algebra_md_wht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ru-RU" alt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Серии последовательно усложняющихся заданий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112"/>
            <a:ext cx="7376864" cy="120168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400" dirty="0" err="1" smtClean="0"/>
              <a:t>Вебинар</a:t>
            </a:r>
            <a:r>
              <a:rPr lang="ru-RU" sz="2400" dirty="0" smtClean="0"/>
              <a:t> №5  22.01 2016 г</a:t>
            </a:r>
          </a:p>
          <a:p>
            <a:pPr algn="r">
              <a:spcBef>
                <a:spcPts val="0"/>
              </a:spcBef>
            </a:pPr>
            <a:r>
              <a:rPr lang="ru-RU" sz="2400" dirty="0" err="1" smtClean="0"/>
              <a:t>Черноусенко</a:t>
            </a:r>
            <a:r>
              <a:rPr lang="ru-RU" sz="2400" dirty="0" smtClean="0"/>
              <a:t> Т.И.,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/>
              <a:t> доцент кафедры ЕМД и ИТ</a:t>
            </a:r>
          </a:p>
          <a:p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F8F-7A21-4006-914F-B12390BCFC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85728"/>
            <a:ext cx="6029340" cy="128588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3000" b="1" dirty="0" smtClean="0">
                <a:solidFill>
                  <a:srgbClr val="C00000"/>
                </a:solidFill>
              </a:rPr>
              <a:t>Определить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m</a:t>
            </a:r>
            <a:r>
              <a:rPr lang="en-US" sz="3200" b="1" i="1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</a:rPr>
              <a:t>длину медианы </a:t>
            </a:r>
            <a:r>
              <a:rPr lang="en-US" sz="3200" b="1" dirty="0" smtClean="0">
                <a:solidFill>
                  <a:srgbClr val="C00000"/>
                </a:solidFill>
              </a:rPr>
              <a:t>BF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981200"/>
            <a:ext cx="4000528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  <a:r>
              <a:rPr lang="ru-RU" dirty="0" smtClean="0"/>
              <a:t>    </a:t>
            </a:r>
            <a:r>
              <a:rPr lang="en-US" dirty="0" smtClean="0"/>
              <a:t>B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200" dirty="0" smtClean="0"/>
              <a:t>13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          </a:t>
            </a:r>
            <a:r>
              <a:rPr lang="en-US" sz="2200" dirty="0" smtClean="0"/>
              <a:t>14</a:t>
            </a:r>
          </a:p>
          <a:p>
            <a:pPr>
              <a:buNone/>
            </a:pPr>
            <a:r>
              <a:rPr lang="en-US" dirty="0" smtClean="0"/>
              <a:t>A </a:t>
            </a:r>
            <a:r>
              <a:rPr lang="ru-RU" dirty="0" smtClean="0"/>
              <a:t> </a:t>
            </a:r>
            <a:r>
              <a:rPr lang="en-US" dirty="0" smtClean="0"/>
              <a:t>         </a:t>
            </a:r>
            <a:r>
              <a:rPr lang="en-US" sz="2000" dirty="0" smtClean="0"/>
              <a:t>b</a:t>
            </a:r>
            <a:r>
              <a:rPr lang="ru-RU" sz="2000" dirty="0" smtClean="0"/>
              <a:t>/2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en-US" dirty="0" smtClean="0"/>
              <a:t>                     </a:t>
            </a:r>
            <a:r>
              <a:rPr lang="en-US" sz="2000" dirty="0" smtClean="0"/>
              <a:t>b</a:t>
            </a:r>
            <a:r>
              <a:rPr lang="ru-RU" sz="2000" dirty="0" smtClean="0"/>
              <a:t>/2</a:t>
            </a:r>
            <a:endParaRPr lang="en-US" sz="2000" dirty="0" smtClean="0"/>
          </a:p>
          <a:p>
            <a:pPr>
              <a:buNone/>
            </a:pP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одержимое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43372" y="1857364"/>
                <a:ext cx="5000628" cy="478634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Дважды применим теорему косинусов, которая  для Δ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ABC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записывается  так :</a:t>
                </a:r>
              </a:p>
              <a:p>
                <a:pPr marL="0" indent="0" algn="just">
                  <a:buNone/>
                </a:pPr>
                <a:r>
                  <a:rPr lang="en-US" sz="2000" i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2000" i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=b</a:t>
                </a:r>
                <a:r>
                  <a:rPr lang="en-US" sz="2000" i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 +c</a:t>
                </a:r>
                <a:r>
                  <a:rPr lang="en-US" sz="2000" i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 – 2·b·c·cosA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. (*)</a:t>
                </a:r>
                <a:endParaRPr lang="en-US" sz="2000" i="1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Δ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ABF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: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2000" i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i="1" baseline="-25000" dirty="0" smtClean="0">
                    <a:solidFill>
                      <a:schemeClr val="tx1"/>
                    </a:solidFill>
                  </a:rPr>
                  <a:t>b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 = c</a:t>
                </a:r>
                <a:r>
                  <a:rPr lang="en-US" sz="2000" i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 +b</a:t>
                </a:r>
                <a:r>
                  <a:rPr lang="en-US" sz="2000" i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/4 -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b·c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·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cosA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sz="2000" i="1" dirty="0" smtClean="0">
                    <a:solidFill>
                      <a:schemeClr val="tx1"/>
                    </a:solidFill>
                  </a:rPr>
                  <a:t>Из (*) :</a:t>
                </a:r>
              </a:p>
              <a:p>
                <a:pPr marL="0" indent="0" algn="just">
                  <a:buNone/>
                </a:pPr>
                <a:r>
                  <a:rPr lang="ru-RU" sz="20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После преобразований получаем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i="1" dirty="0" err="1" smtClean="0">
                    <a:solidFill>
                      <a:schemeClr val="tx1"/>
                    </a:solidFill>
                  </a:rPr>
                  <a:t>m</a:t>
                </a:r>
                <a:r>
                  <a:rPr lang="en-US" sz="2000" i="1" baseline="-250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14</m:t>
                                    </m:r>
                                  </m:e>
                                  <m:sup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505</m:t>
                            </m:r>
                          </m:e>
                        </m:rad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1600" i="1" dirty="0" smtClean="0">
                    <a:solidFill>
                      <a:schemeClr val="tx1"/>
                    </a:solidFill>
                  </a:rPr>
                  <a:t>Эту формулу можно получить, достроив 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Δ 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ABC</a:t>
                </a:r>
                <a:r>
                  <a:rPr lang="ru-RU" sz="1600" i="1" dirty="0" smtClean="0">
                    <a:solidFill>
                      <a:schemeClr val="tx1"/>
                    </a:solidFill>
                  </a:rPr>
                  <a:t> до параллелограмма, в котором 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AC </a:t>
                </a:r>
                <a:r>
                  <a:rPr lang="ru-RU" sz="1600" i="1" dirty="0" smtClean="0">
                    <a:solidFill>
                      <a:schemeClr val="tx1"/>
                    </a:solidFill>
                  </a:rPr>
                  <a:t>является диагональю, а 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BF – </a:t>
                </a:r>
                <a:r>
                  <a:rPr lang="ru-RU" sz="1600" i="1" dirty="0" smtClean="0">
                    <a:solidFill>
                      <a:schemeClr val="tx1"/>
                    </a:solidFill>
                  </a:rPr>
                  <a:t>половиной другой диагонали. Тогда для вычисления </a:t>
                </a:r>
                <a:r>
                  <a:rPr lang="en-US" sz="1600" i="1" dirty="0" err="1" smtClean="0">
                    <a:solidFill>
                      <a:schemeClr val="tx1"/>
                    </a:solidFill>
                  </a:rPr>
                  <a:t>m</a:t>
                </a:r>
                <a:r>
                  <a:rPr lang="en-US" sz="1600" i="1" baseline="-250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ru-RU" sz="1600" i="1" baseline="-25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ru-RU" sz="1600" i="1" dirty="0" smtClean="0">
                    <a:solidFill>
                      <a:schemeClr val="tx1"/>
                    </a:solidFill>
                  </a:rPr>
                  <a:t>можно воспользоваться тем, что сумма квадратов диагоналей параллелограмма равна сумме квадратов всех его сторон.</a:t>
                </a:r>
                <a:endParaRPr lang="ru-RU" sz="1600" i="1" baseline="-250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Clr>
                    <a:srgbClr val="C00000"/>
                  </a:buClr>
                  <a:buNone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None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/>
              </a:p>
            </p:txBody>
          </p:sp>
        </mc:Choice>
        <mc:Fallback xmlns="">
          <p:sp>
            <p:nvSpPr>
              <p:cNvPr id="6" name="Содержимое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43372" y="1857364"/>
                <a:ext cx="5000628" cy="4786346"/>
              </a:xfrm>
              <a:blipFill rotWithShape="0">
                <a:blip r:embed="rId3"/>
                <a:stretch>
                  <a:fillRect l="-1092" t="-507" r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V="1">
            <a:off x="857224" y="2214554"/>
            <a:ext cx="2357454" cy="1500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928934"/>
            <a:ext cx="2500330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57224" y="3714752"/>
            <a:ext cx="3429024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736" y="4143380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857356" y="2857496"/>
            <a:ext cx="2000264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14546" y="428625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000628" y="3200400"/>
          <a:ext cx="1643074" cy="58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Формула" r:id="rId4" imgW="1308100" imgH="457200" progId="Equation.3">
                  <p:embed/>
                </p:oleObj>
              </mc:Choice>
              <mc:Fallback>
                <p:oleObj name="Формула" r:id="rId4" imgW="1308100" imgH="4572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200400"/>
                        <a:ext cx="1643074" cy="585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85728"/>
            <a:ext cx="6463620" cy="911024"/>
          </a:xfrm>
        </p:spPr>
        <p:txBody>
          <a:bodyPr/>
          <a:lstStyle/>
          <a:p>
            <a:r>
              <a:rPr lang="en-US" sz="2600" b="1" dirty="0">
                <a:solidFill>
                  <a:srgbClr val="C00000"/>
                </a:solidFill>
              </a:rPr>
              <a:t>7</a:t>
            </a:r>
            <a:r>
              <a:rPr lang="ru-RU" sz="2600" b="1" dirty="0" smtClean="0">
                <a:solidFill>
                  <a:srgbClr val="C00000"/>
                </a:solidFill>
              </a:rPr>
              <a:t>. Определить </a:t>
            </a:r>
            <a:r>
              <a:rPr lang="en-US" sz="2600" b="1" i="1" dirty="0" err="1">
                <a:solidFill>
                  <a:srgbClr val="C00000"/>
                </a:solidFill>
              </a:rPr>
              <a:t>l</a:t>
            </a:r>
            <a:r>
              <a:rPr lang="en-US" sz="2600" b="1" i="1" baseline="-25000" dirty="0" err="1">
                <a:solidFill>
                  <a:srgbClr val="C00000"/>
                </a:solidFill>
              </a:rPr>
              <a:t>b</a:t>
            </a:r>
            <a:r>
              <a:rPr lang="en-US" sz="2600" b="1" dirty="0">
                <a:solidFill>
                  <a:srgbClr val="C00000"/>
                </a:solidFill>
              </a:rPr>
              <a:t>-</a:t>
            </a:r>
            <a:r>
              <a:rPr lang="ru-RU" sz="2600" b="1" dirty="0">
                <a:solidFill>
                  <a:srgbClr val="C00000"/>
                </a:solidFill>
              </a:rPr>
              <a:t>длину биссектрисы </a:t>
            </a:r>
            <a:r>
              <a:rPr lang="en-US" sz="2600" b="1" dirty="0">
                <a:solidFill>
                  <a:srgbClr val="C00000"/>
                </a:solidFill>
              </a:rPr>
              <a:t>BE </a:t>
            </a:r>
            <a:r>
              <a:rPr lang="ru-RU" sz="2600" b="1" dirty="0">
                <a:solidFill>
                  <a:srgbClr val="C00000"/>
                </a:solidFill>
              </a:rPr>
              <a:t>угла </a:t>
            </a:r>
            <a:r>
              <a:rPr lang="en-US" sz="2600" b="1" dirty="0">
                <a:solidFill>
                  <a:srgbClr val="C00000"/>
                </a:solidFill>
              </a:rPr>
              <a:t>B</a:t>
            </a:r>
            <a:r>
              <a:rPr lang="ru-RU" sz="2600" b="1" dirty="0">
                <a:solidFill>
                  <a:srgbClr val="C00000"/>
                </a:solidFill>
              </a:rPr>
              <a:t> (точка </a:t>
            </a:r>
            <a:r>
              <a:rPr lang="en-US" sz="2600" b="1" dirty="0">
                <a:solidFill>
                  <a:srgbClr val="C00000"/>
                </a:solidFill>
              </a:rPr>
              <a:t>E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</a:rPr>
              <a:t>лежит на отрезке </a:t>
            </a:r>
            <a:r>
              <a:rPr lang="en-US" sz="2600" b="1" dirty="0">
                <a:solidFill>
                  <a:srgbClr val="C00000"/>
                </a:solidFill>
              </a:rPr>
              <a:t>AC)</a:t>
            </a:r>
            <a:endParaRPr lang="ru-RU" sz="26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875656"/>
            <a:ext cx="4000528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  <a:r>
              <a:rPr lang="ru-RU" dirty="0" smtClean="0"/>
              <a:t>    </a:t>
            </a:r>
            <a:r>
              <a:rPr lang="en-US" dirty="0" smtClean="0"/>
              <a:t>B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200" dirty="0" smtClean="0"/>
              <a:t>13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          </a:t>
            </a:r>
            <a:r>
              <a:rPr lang="en-US" sz="2200" dirty="0" smtClean="0"/>
              <a:t>14</a:t>
            </a:r>
          </a:p>
          <a:p>
            <a:pPr>
              <a:buNone/>
            </a:pPr>
            <a:r>
              <a:rPr lang="en-US" dirty="0" smtClean="0"/>
              <a:t>A </a:t>
            </a:r>
            <a:endParaRPr lang="en-US" sz="2000" dirty="0" smtClean="0"/>
          </a:p>
          <a:p>
            <a:pPr>
              <a:buNone/>
            </a:pP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одержимое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43372" y="1412776"/>
                <a:ext cx="5000628" cy="532859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just">
                  <a:buClr>
                    <a:srgbClr val="C00000"/>
                  </a:buClr>
                  <a:buNone/>
                </a:pPr>
                <a:r>
                  <a:rPr lang="ru-RU" sz="2200" dirty="0" smtClean="0"/>
                  <a:t>Для решения задачи необходимо знание теоремы: </a:t>
                </a:r>
                <a:r>
                  <a:rPr lang="ru-RU" sz="2000" b="1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Биссектриса внутреннего  угла делит противолежащую сторону на части, пропорциональные сторонам, образующим  этот угол.</a:t>
                </a:r>
                <a:endParaRPr lang="en-US" sz="2000" b="1" i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ru-RU" sz="2000" b="1" i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Пусть</a:t>
                </a:r>
                <a:r>
                  <a:rPr lang="ru-RU" sz="2000" b="1" i="1" dirty="0" smtClean="0">
                    <a:solidFill>
                      <a:schemeClr val="tx1"/>
                    </a:solidFill>
                  </a:rPr>
                  <a:t> АЕ=х,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тогда </a:t>
                </a:r>
                <a:r>
                  <a:rPr lang="ru-RU" sz="2000" b="1" i="1" dirty="0" smtClean="0">
                    <a:solidFill>
                      <a:schemeClr val="tx1"/>
                    </a:solidFill>
                  </a:rPr>
                  <a:t>ЕС=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b-x</a:t>
                </a:r>
                <a:r>
                  <a:rPr lang="ru-RU" sz="2000" b="1" i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Согласно теореме следует пропорция:</a:t>
                </a: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,     отсюда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𝑏𝑐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ru-RU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Используя теорему косинусов, из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ABE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выражаем </a:t>
                </a: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US" sz="2000" i="1" dirty="0" err="1" smtClean="0">
                    <a:solidFill>
                      <a:schemeClr val="tx1"/>
                    </a:solidFill>
                  </a:rPr>
                  <a:t>l</a:t>
                </a:r>
                <a:r>
                  <a:rPr lang="en-US" sz="2000" i="1" baseline="-250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ac</m:t>
                            </m:r>
                            <m:r>
                              <a:rPr lang="ru-RU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((</m:t>
                            </m:r>
                            <m:r>
                              <m:rPr>
                                <m:sty m:val="p"/>
                              </m:rPr>
                              <a:rPr lang="en-US" sz="200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13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∙14∙</m:t>
                            </m:r>
                            <m:r>
                              <a:rPr lang="ru-RU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13+14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ru-RU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 =</a:t>
                </a: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28</m:t>
                        </m:r>
                        <m:rad>
                          <m:radPr>
                            <m:degHide m:val="on"/>
                            <m:ctrlP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Можно применить формулу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l</a:t>
                </a:r>
                <a:r>
                  <a:rPr lang="en-US" sz="2000" i="1" baseline="-250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𝑎𝑐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𝑎𝑏𝑐𝑏</m:t>
                        </m:r>
                      </m:e>
                    </m:rad>
                  </m:oMath>
                </a14:m>
                <a:endParaRPr lang="ru-RU" sz="2000" i="1" dirty="0" smtClean="0">
                  <a:solidFill>
                    <a:schemeClr val="tx1"/>
                  </a:solidFill>
                </a:endParaRPr>
              </a:p>
              <a:p>
                <a:pPr algn="just">
                  <a:buClr>
                    <a:srgbClr val="C00000"/>
                  </a:buClr>
                  <a:buNone/>
                </a:pPr>
                <a:endParaRPr lang="ru-RU" sz="2000" b="1" i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 marL="0" indent="0">
                  <a:buClr>
                    <a:srgbClr val="C00000"/>
                  </a:buClr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Содержимое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43372" y="1412776"/>
                <a:ext cx="5000628" cy="5328592"/>
              </a:xfrm>
              <a:blipFill rotWithShape="1">
                <a:blip r:embed="rId2"/>
                <a:stretch>
                  <a:fillRect l="-1335" t="-456" r="-13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V="1">
            <a:off x="857224" y="2214554"/>
            <a:ext cx="2357454" cy="1500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928934"/>
            <a:ext cx="2500330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57224" y="3714752"/>
            <a:ext cx="3429024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736" y="4143380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767911" y="2214553"/>
            <a:ext cx="446767" cy="2000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57421" y="4286256"/>
            <a:ext cx="41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9330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64344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b-x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346471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b</a:t>
            </a:r>
            <a:endParaRPr lang="ru-R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3959" y="3912547"/>
                <a:ext cx="607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59" y="3912547"/>
                <a:ext cx="60722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0760" cy="1008112"/>
          </a:xfrm>
        </p:spPr>
        <p:txBody>
          <a:bodyPr/>
          <a:lstStyle/>
          <a:p>
            <a:pPr marL="457200" indent="-457200"/>
            <a:r>
              <a:rPr lang="en-US" sz="2200" b="1" dirty="0" smtClean="0">
                <a:solidFill>
                  <a:srgbClr val="C00000"/>
                </a:solidFill>
              </a:rPr>
              <a:t>8</a:t>
            </a:r>
            <a:r>
              <a:rPr lang="ru-RU" sz="2200" b="1" dirty="0" smtClean="0">
                <a:solidFill>
                  <a:srgbClr val="C00000"/>
                </a:solidFill>
              </a:rPr>
              <a:t>. Определить </a:t>
            </a:r>
            <a:r>
              <a:rPr lang="ru-RU" sz="2200" b="1" dirty="0">
                <a:solidFill>
                  <a:srgbClr val="C00000"/>
                </a:solidFill>
              </a:rPr>
              <a:t>расстояние между точкой пересечения медиан  </a:t>
            </a:r>
            <a:r>
              <a:rPr lang="en-US" sz="2200" b="1" dirty="0">
                <a:solidFill>
                  <a:srgbClr val="C00000"/>
                </a:solidFill>
              </a:rPr>
              <a:t>G</a:t>
            </a:r>
            <a:r>
              <a:rPr lang="ru-RU" sz="2200" b="1" dirty="0">
                <a:solidFill>
                  <a:srgbClr val="C00000"/>
                </a:solidFill>
              </a:rPr>
              <a:t> и центром описанной окружности 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О</a:t>
            </a:r>
            <a:r>
              <a:rPr lang="ru-RU" sz="2200" b="1" baseline="-25000" dirty="0" err="1" smtClean="0">
                <a:solidFill>
                  <a:srgbClr val="C00000"/>
                </a:solidFill>
              </a:rPr>
              <a:t>о</a:t>
            </a:r>
            <a:endParaRPr lang="ru-RU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Содержимое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47822" y="1196753"/>
                <a:ext cx="5488674" cy="55446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200" dirty="0" smtClean="0"/>
                  <a:t>Применим метод </a:t>
                </a:r>
                <a:r>
                  <a:rPr lang="ru-RU" sz="2200" dirty="0" smtClean="0"/>
                  <a:t>координат</a:t>
                </a:r>
                <a:endParaRPr lang="ru-RU" sz="2200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в системе координат </a:t>
                </a:r>
                <a:r>
                  <a:rPr lang="ru-RU" sz="2200" i="1" dirty="0" smtClean="0"/>
                  <a:t>О</a:t>
                </a:r>
                <a:r>
                  <a:rPr lang="en-US" sz="2200" i="1" dirty="0" err="1" smtClean="0"/>
                  <a:t>xy</a:t>
                </a:r>
                <a:r>
                  <a:rPr lang="ru-RU" sz="22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200" i="1" dirty="0" smtClean="0"/>
                  <a:t>A (0</a:t>
                </a:r>
                <a:r>
                  <a:rPr lang="ru-RU" sz="2200" i="1" dirty="0" smtClean="0"/>
                  <a:t>;</a:t>
                </a:r>
                <a:r>
                  <a:rPr lang="en-US" sz="2200" i="1" dirty="0" smtClean="0"/>
                  <a:t>0)</a:t>
                </a:r>
                <a:r>
                  <a:rPr lang="ru-RU" sz="2200" i="1" dirty="0" smtClean="0"/>
                  <a:t>;   </a:t>
                </a:r>
                <a:r>
                  <a:rPr lang="en-US" sz="2200" i="1" dirty="0" smtClean="0"/>
                  <a:t>B(</a:t>
                </a:r>
                <a:r>
                  <a:rPr lang="en-US" sz="2200" i="1" dirty="0" err="1" smtClean="0"/>
                  <a:t>c∙cosA</a:t>
                </a:r>
                <a:r>
                  <a:rPr lang="ru-RU" sz="2200" i="1" dirty="0" smtClean="0"/>
                  <a:t>; с∙</a:t>
                </a:r>
                <a:r>
                  <a:rPr lang="en-US" sz="2200" i="1" dirty="0" err="1" smtClean="0"/>
                  <a:t>sinA</a:t>
                </a:r>
                <a:r>
                  <a:rPr lang="en-US" sz="2200" i="1" dirty="0" smtClean="0"/>
                  <a:t>)</a:t>
                </a:r>
                <a:r>
                  <a:rPr lang="ru-RU" sz="2200" i="1" dirty="0" smtClean="0"/>
                  <a:t>; С(</a:t>
                </a:r>
                <a:r>
                  <a:rPr lang="en-US" sz="2200" i="1" dirty="0" smtClean="0"/>
                  <a:t>b</a:t>
                </a:r>
                <a:r>
                  <a:rPr lang="ru-RU" sz="2200" i="1" dirty="0" smtClean="0"/>
                  <a:t>;</a:t>
                </a:r>
                <a:r>
                  <a:rPr lang="en-US" sz="2200" i="1" dirty="0" smtClean="0"/>
                  <a:t>0</a:t>
                </a:r>
                <a:r>
                  <a:rPr lang="ru-RU" sz="2200" i="1" dirty="0" smtClean="0"/>
                  <a:t>)</a:t>
                </a:r>
                <a:r>
                  <a:rPr lang="ru-RU" sz="2200" i="1" dirty="0"/>
                  <a:t>;</a:t>
                </a:r>
                <a:r>
                  <a:rPr lang="ru-RU" sz="2200" i="1" dirty="0" smtClean="0"/>
                  <a:t>  </a:t>
                </a:r>
                <a:r>
                  <a:rPr lang="en-US" sz="2200" i="1" dirty="0" smtClean="0"/>
                  <a:t>D(c∙</a:t>
                </a:r>
                <a:r>
                  <a:rPr lang="ru-RU" sz="2200" i="1" dirty="0" smtClean="0"/>
                  <a:t>с</a:t>
                </a:r>
                <a:r>
                  <a:rPr lang="en-US" sz="2200" i="1" dirty="0" err="1" smtClean="0"/>
                  <a:t>osA</a:t>
                </a:r>
                <a:r>
                  <a:rPr lang="ru-RU" sz="2200" i="1" dirty="0" smtClean="0"/>
                  <a:t>;0</a:t>
                </a:r>
                <a:r>
                  <a:rPr lang="en-US" sz="2200" i="1" dirty="0" smtClean="0"/>
                  <a:t>)</a:t>
                </a:r>
                <a:r>
                  <a:rPr lang="ru-RU" sz="2200" i="1" dirty="0" smtClean="0"/>
                  <a:t>;</a:t>
                </a:r>
                <a:r>
                  <a:rPr lang="en-US" sz="2200" i="1" dirty="0" smtClean="0"/>
                  <a:t>  F(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200" i="1" dirty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200" i="1" dirty="0" smtClean="0"/>
                  <a:t>0)</a:t>
                </a:r>
                <a:r>
                  <a:rPr lang="ru-RU" sz="2200" i="1" dirty="0" smtClean="0"/>
                  <a:t>.</a:t>
                </a:r>
                <a:endParaRPr lang="en-US" sz="2200" i="1" dirty="0" smtClean="0"/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47822" y="1196753"/>
                <a:ext cx="5488674" cy="5544616"/>
              </a:xfrm>
              <a:blipFill rotWithShape="0">
                <a:blip r:embed="rId2"/>
                <a:stretch>
                  <a:fillRect l="-1444" t="-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DOM\Desktop\для Татьяны Ивановны\CCI15012016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</a:blip>
          <a:srcRect l="29552" t="75212" r="56460" b="3663"/>
          <a:stretch/>
        </p:blipFill>
        <p:spPr bwMode="auto">
          <a:xfrm rot="5400000">
            <a:off x="673719" y="846563"/>
            <a:ext cx="2307888" cy="344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2179" y="3461044"/>
                <a:ext cx="8928992" cy="3396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Для определения координат точки пересечения медиан </a:t>
                </a:r>
                <a:r>
                  <a:rPr lang="en-US" i="1" dirty="0"/>
                  <a:t>G </a:t>
                </a:r>
                <a:r>
                  <a:rPr lang="ru-RU" dirty="0"/>
                  <a:t>необходимо внести в базу знаний следующие факты:</a:t>
                </a: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ru-RU" dirty="0"/>
                  <a:t>точка </a:t>
                </a:r>
                <a:r>
                  <a:rPr lang="en-US" i="1" dirty="0"/>
                  <a:t>G </a:t>
                </a:r>
                <a:r>
                  <a:rPr lang="ru-RU" i="1" dirty="0"/>
                  <a:t>делит медиану </a:t>
                </a:r>
                <a:r>
                  <a:rPr lang="en-US" i="1" dirty="0"/>
                  <a:t>BF </a:t>
                </a:r>
                <a:r>
                  <a:rPr lang="ru-RU" i="1" dirty="0"/>
                  <a:t> на</a:t>
                </a:r>
                <a:r>
                  <a:rPr lang="en-US" i="1" dirty="0"/>
                  <a:t> </a:t>
                </a:r>
                <a:r>
                  <a:rPr lang="ru-RU" i="1" dirty="0"/>
                  <a:t>отрезки  </a:t>
                </a:r>
                <a:r>
                  <a:rPr lang="en-US" i="1" dirty="0"/>
                  <a:t>BG </a:t>
                </a:r>
                <a:r>
                  <a:rPr lang="ru-RU" i="1" dirty="0"/>
                  <a:t>и </a:t>
                </a:r>
                <a:r>
                  <a:rPr lang="en-US" i="1" dirty="0"/>
                  <a:t> GF</a:t>
                </a:r>
                <a:r>
                  <a:rPr lang="ru-RU" i="1" dirty="0"/>
                  <a:t>, отношение длин которых равно 2:1;</a:t>
                </a: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ru-RU" i="1" dirty="0"/>
                  <a:t>точка </a:t>
                </a:r>
                <a:r>
                  <a:rPr lang="en-US" i="1" dirty="0"/>
                  <a:t>G</a:t>
                </a:r>
                <a:r>
                  <a:rPr lang="ru-RU" i="1" dirty="0"/>
                  <a:t>, делящая данный отрезок </a:t>
                </a:r>
                <a:r>
                  <a:rPr lang="en-US" i="1" dirty="0"/>
                  <a:t>BF </a:t>
                </a:r>
                <a:r>
                  <a:rPr lang="ru-RU" i="1" dirty="0"/>
                  <a:t>в отношении </a:t>
                </a:r>
                <a:r>
                  <a:rPr lang="en-US" i="1" dirty="0"/>
                  <a:t>m</a:t>
                </a:r>
                <a:r>
                  <a:rPr lang="ru-RU" i="1" dirty="0"/>
                  <a:t>:</a:t>
                </a:r>
                <a:r>
                  <a:rPr lang="en-US" i="1" dirty="0"/>
                  <a:t>n</a:t>
                </a:r>
                <a:r>
                  <a:rPr lang="ru-RU" i="1" dirty="0"/>
                  <a:t>, имеет координаты: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ru-RU" dirty="0"/>
              </a:p>
              <a:p>
                <a:pPr marL="342900" indent="-342900" algn="just"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𝑏𝑐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65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;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</m:e>
                    </m:ra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с</m:t>
                        </m:r>
                        <m:r>
                          <a:rPr lang="en-US" b="0" i="1" smtClean="0">
                            <a:latin typeface="Cambria Math"/>
                          </a:rPr>
                          <m:t>𝑜𝑠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65</m:t>
                        </m:r>
                      </m:den>
                    </m:f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9" y="3461044"/>
                <a:ext cx="8928992" cy="3396956"/>
              </a:xfrm>
              <a:prstGeom prst="rect">
                <a:avLst/>
              </a:prstGeom>
              <a:blipFill rotWithShape="0">
                <a:blip r:embed="rId4"/>
                <a:stretch>
                  <a:fillRect l="-1024" t="-1436" b="-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0760" cy="1008112"/>
          </a:xfrm>
        </p:spPr>
        <p:txBody>
          <a:bodyPr/>
          <a:lstStyle/>
          <a:p>
            <a:pPr marL="457200" indent="-457200"/>
            <a:r>
              <a:rPr lang="en-US" sz="2200" b="1" dirty="0" smtClean="0">
                <a:solidFill>
                  <a:srgbClr val="C00000"/>
                </a:solidFill>
              </a:rPr>
              <a:t>8</a:t>
            </a:r>
            <a:r>
              <a:rPr lang="ru-RU" sz="2200" b="1" dirty="0" smtClean="0">
                <a:solidFill>
                  <a:srgbClr val="C00000"/>
                </a:solidFill>
              </a:rPr>
              <a:t>. Определить </a:t>
            </a:r>
            <a:r>
              <a:rPr lang="ru-RU" sz="2200" b="1" dirty="0">
                <a:solidFill>
                  <a:srgbClr val="C00000"/>
                </a:solidFill>
              </a:rPr>
              <a:t>расстояние между точкой пересечения медиан  </a:t>
            </a:r>
            <a:r>
              <a:rPr lang="en-US" sz="2200" b="1" dirty="0">
                <a:solidFill>
                  <a:srgbClr val="C00000"/>
                </a:solidFill>
              </a:rPr>
              <a:t>G</a:t>
            </a:r>
            <a:r>
              <a:rPr lang="ru-RU" sz="2200" b="1" dirty="0">
                <a:solidFill>
                  <a:srgbClr val="C00000"/>
                </a:solidFill>
              </a:rPr>
              <a:t> и центром описанной окружности 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О</a:t>
            </a:r>
            <a:r>
              <a:rPr lang="ru-RU" sz="2200" b="1" baseline="-25000" dirty="0" err="1" smtClean="0">
                <a:solidFill>
                  <a:srgbClr val="C00000"/>
                </a:solidFill>
              </a:rPr>
              <a:t>о</a:t>
            </a:r>
            <a:r>
              <a:rPr lang="ru-RU" sz="22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(продолжение)</a:t>
            </a:r>
            <a:endParaRPr lang="ru-RU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одержимое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47822" y="1196753"/>
                <a:ext cx="5488674" cy="55446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200" dirty="0" smtClean="0"/>
                  <a:t>Вычислим координаты точки </a:t>
                </a:r>
                <a:r>
                  <a:rPr lang="en-US" sz="2200" dirty="0" smtClean="0"/>
                  <a:t>G</a:t>
                </a:r>
                <a:r>
                  <a:rPr lang="ru-RU" sz="22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с∙с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𝑜𝑠𝐴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36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 smtClean="0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∙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𝑠𝑖𝑛𝐴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+0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dirty="0" smtClean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600" b="0" i="1" smtClean="0">
                                <a:latin typeface="Cambria Math"/>
                              </a:rPr>
                              <m:t>56</m:t>
                            </m:r>
                          </m:num>
                          <m:den>
                            <m:r>
                              <a:rPr lang="ru-RU" sz="2600" b="0" i="1" smtClean="0">
                                <a:latin typeface="Cambria Math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ru-RU" sz="26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</a:t>
                </a:r>
                <a:r>
                  <a:rPr lang="en-US" sz="2200" i="1" dirty="0" smtClean="0"/>
                  <a:t>G</a:t>
                </a:r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0">
                            <a:latin typeface="Cambria Math"/>
                          </a:rPr>
                          <m:t>36</m:t>
                        </m:r>
                      </m:num>
                      <m:den>
                        <m:r>
                          <a:rPr lang="en-US" sz="2200" i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200" b="0" i="0" smtClean="0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0">
                            <a:latin typeface="Cambria Math"/>
                          </a:rPr>
                          <m:t>56</m:t>
                        </m:r>
                      </m:num>
                      <m:den>
                        <m:r>
                          <a:rPr lang="ru-RU" sz="2200" i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200" dirty="0" smtClean="0"/>
                  <a:t>)- точка пересечения медиан.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47822" y="1196753"/>
                <a:ext cx="5488674" cy="5544616"/>
              </a:xfrm>
              <a:blipFill rotWithShape="1">
                <a:blip r:embed="rId2"/>
                <a:stretch>
                  <a:fillRect l="-1444" t="-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DOM\Desktop\для Татьяны Ивановны\CCI1501201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552" t="75212" r="56460" b="3663"/>
          <a:stretch/>
        </p:blipFill>
        <p:spPr bwMode="auto">
          <a:xfrm rot="5400000">
            <a:off x="695517" y="608739"/>
            <a:ext cx="2264292" cy="344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2179" y="3461044"/>
                <a:ext cx="8928992" cy="3264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Для определения координат центра описанной окружности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b="1" dirty="0" err="1"/>
                  <a:t>О</a:t>
                </a:r>
                <a:r>
                  <a:rPr lang="ru-RU" sz="2000" b="1" baseline="-25000" dirty="0" err="1"/>
                  <a:t>о</a:t>
                </a:r>
                <a:r>
                  <a:rPr lang="ru-RU" sz="2000" dirty="0" smtClean="0"/>
                  <a:t> необходимо знать</a:t>
                </a:r>
                <a:r>
                  <a:rPr lang="ru-RU" sz="2000" i="1" dirty="0" smtClean="0"/>
                  <a:t>, что точка </a:t>
                </a:r>
                <a:r>
                  <a:rPr lang="ru-RU" sz="2000" b="1" dirty="0" err="1"/>
                  <a:t>О</a:t>
                </a:r>
                <a:r>
                  <a:rPr lang="ru-RU" sz="2000" b="1" baseline="-25000" dirty="0" err="1"/>
                  <a:t>о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 лежит на пересечении серединных перпендикуляров к сторонам треугольника.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𝐴𝐹𝑂</m:t>
                    </m:r>
                    <m:r>
                      <a:rPr lang="en-US" sz="2000" b="0" i="1" baseline="-25000" smtClean="0"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r>
                  <a:rPr lang="ru-RU" sz="2000" i="1" dirty="0" smtClean="0"/>
                  <a:t>:  </a:t>
                </a:r>
                <a:r>
                  <a:rPr lang="en-US" sz="2000" i="1" dirty="0" smtClean="0"/>
                  <a:t>  AF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/>
                  <a:t>= 7</a:t>
                </a:r>
                <a:r>
                  <a:rPr lang="ru-RU" sz="2000" i="1" dirty="0" smtClean="0"/>
                  <a:t>,</a:t>
                </a:r>
                <a:r>
                  <a:rPr lang="en-US" sz="2000" i="1" dirty="0" smtClean="0"/>
                  <a:t>5</a:t>
                </a:r>
                <a:r>
                  <a:rPr lang="ru-RU" sz="2000" i="1" dirty="0" smtClean="0"/>
                  <a:t>;    </a:t>
                </a:r>
                <a:r>
                  <a:rPr lang="en-US" sz="2000" i="1" dirty="0" smtClean="0"/>
                  <a:t>A</a:t>
                </a:r>
                <a:r>
                  <a:rPr lang="ru-RU" sz="2000" i="1" dirty="0"/>
                  <a:t>О</a:t>
                </a:r>
                <a:r>
                  <a:rPr lang="en-US" sz="2000" i="1" baseline="-25000" dirty="0" smtClean="0"/>
                  <a:t>o</a:t>
                </a:r>
                <a:r>
                  <a:rPr lang="en-US" sz="2000" i="1" dirty="0" smtClean="0"/>
                  <a:t> =R =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ru-RU" sz="2000" i="1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По теореме Пифагора </a:t>
                </a:r>
                <a:r>
                  <a:rPr lang="en-US" sz="2000" i="1" dirty="0" smtClean="0"/>
                  <a:t>F0</a:t>
                </a:r>
                <a:r>
                  <a:rPr lang="ru-RU" sz="2000" i="1" baseline="-25000" dirty="0" smtClean="0"/>
                  <a:t>о</a:t>
                </a:r>
                <a:r>
                  <a:rPr lang="en-US" sz="2000" i="1" dirty="0" smtClean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𝐴𝑂</m:t>
                            </m:r>
                            <m:r>
                              <a:rPr lang="en-US" sz="2000" b="0" i="1" baseline="-25000" smtClean="0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𝐴𝐹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i="1" baseline="-25000" dirty="0" smtClean="0"/>
                  <a:t> </a:t>
                </a:r>
                <a:r>
                  <a:rPr lang="en-US" sz="2000" i="1" dirty="0" smtClean="0"/>
                  <a:t>=</a:t>
                </a:r>
                <a:r>
                  <a:rPr lang="ru-RU" sz="2000" i="1" dirty="0" smtClean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000" i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sz="2000" dirty="0" smtClean="0"/>
                  <a:t>Значит, </a:t>
                </a:r>
                <a:r>
                  <a:rPr lang="ru-RU" sz="2000" i="1" dirty="0" err="1" smtClean="0"/>
                  <a:t>О</a:t>
                </a:r>
                <a:r>
                  <a:rPr lang="ru-RU" sz="2000" i="1" baseline="-25000" dirty="0" err="1" smtClean="0"/>
                  <a:t>о</a:t>
                </a:r>
                <a:r>
                  <a:rPr lang="ru-RU" sz="2000" i="1" dirty="0" smtClean="0"/>
                  <a:t>(7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i="1" dirty="0"/>
                  <a:t>;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000" i="1" dirty="0"/>
                  <a:t>.</a:t>
                </a:r>
                <a:r>
                  <a:rPr lang="ru-RU" sz="2000" i="1" dirty="0" smtClean="0"/>
                  <a:t> ) – </a:t>
                </a:r>
                <a:r>
                  <a:rPr lang="ru-RU" sz="2000" dirty="0" smtClean="0"/>
                  <a:t>центр описанной окружности.</a:t>
                </a:r>
              </a:p>
              <a:p>
                <a:pPr marL="0" indent="0" algn="just">
                  <a:buNone/>
                </a:pPr>
                <a:r>
                  <a:rPr lang="ru-RU" sz="2000" dirty="0" smtClean="0"/>
                  <a:t>По формуле для вычисления расстояния между двумя точками имеем</a:t>
                </a:r>
              </a:p>
              <a:p>
                <a:pPr marL="0" indent="0" algn="just">
                  <a:buNone/>
                </a:pPr>
                <a:r>
                  <a:rPr lang="en-US" sz="2000" i="1" dirty="0" err="1" smtClean="0"/>
                  <a:t>GO</a:t>
                </a:r>
                <a:r>
                  <a:rPr lang="en-US" sz="2000" i="1" baseline="-25000" dirty="0" err="1" smtClean="0"/>
                  <a:t>o</a:t>
                </a:r>
                <a:r>
                  <a:rPr lang="en-US" sz="2000" dirty="0" smtClean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36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265</m:t>
                            </m:r>
                          </m:e>
                        </m:rad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en-US" sz="2000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9" y="3461044"/>
                <a:ext cx="8928992" cy="3264868"/>
              </a:xfrm>
              <a:prstGeom prst="rect">
                <a:avLst/>
              </a:prstGeom>
              <a:blipFill rotWithShape="1">
                <a:blip r:embed="rId4"/>
                <a:stretch>
                  <a:fillRect l="-683" t="-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02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8. </a:t>
            </a:r>
            <a:r>
              <a:rPr lang="ru-RU" sz="2000" b="1" dirty="0">
                <a:solidFill>
                  <a:srgbClr val="C00000"/>
                </a:solidFill>
              </a:rPr>
              <a:t>Определить расстояние между </a:t>
            </a:r>
            <a:r>
              <a:rPr lang="ru-RU" sz="2000" b="1" dirty="0" smtClean="0">
                <a:solidFill>
                  <a:srgbClr val="C00000"/>
                </a:solidFill>
              </a:rPr>
              <a:t>точкой </a:t>
            </a:r>
            <a:r>
              <a:rPr lang="ru-RU" sz="2000" b="1" dirty="0">
                <a:solidFill>
                  <a:srgbClr val="C00000"/>
                </a:solidFill>
              </a:rPr>
              <a:t>пересечения медиан  </a:t>
            </a:r>
            <a:r>
              <a:rPr lang="en-US" sz="2000" b="1" dirty="0">
                <a:solidFill>
                  <a:srgbClr val="C00000"/>
                </a:solidFill>
              </a:rPr>
              <a:t>G</a:t>
            </a:r>
            <a:r>
              <a:rPr lang="ru-RU" sz="2000" b="1" dirty="0">
                <a:solidFill>
                  <a:srgbClr val="C00000"/>
                </a:solidFill>
              </a:rPr>
              <a:t> и центром описанной окружности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err="1" smtClean="0">
                <a:solidFill>
                  <a:srgbClr val="C00000"/>
                </a:solidFill>
              </a:rPr>
              <a:t>О</a:t>
            </a:r>
            <a:r>
              <a:rPr lang="ru-RU" sz="2000" b="1" baseline="-25000" dirty="0" err="1" smtClean="0">
                <a:solidFill>
                  <a:srgbClr val="C00000"/>
                </a:solidFill>
              </a:rPr>
              <a:t>о</a:t>
            </a:r>
            <a:r>
              <a:rPr lang="ru-RU" sz="20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(продолжение)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3394720" cy="1194147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355976" y="404664"/>
                <a:ext cx="4320480" cy="6336704"/>
              </a:xfrm>
            </p:spPr>
            <p:txBody>
              <a:bodyPr/>
              <a:lstStyle/>
              <a:p>
                <a:endParaRPr lang="ru-RU" sz="2200" b="0" dirty="0" smtClean="0"/>
              </a:p>
              <a:p>
                <a:endParaRPr lang="ru-RU" sz="2000" b="0" dirty="0" smtClean="0"/>
              </a:p>
              <a:p>
                <a:endParaRPr lang="ru-RU" sz="2000" b="0" dirty="0" smtClean="0"/>
              </a:p>
              <a:p>
                <a:endParaRPr lang="ru-RU" sz="2000" b="0" dirty="0"/>
              </a:p>
              <a:p>
                <a:endParaRPr lang="ru-RU" sz="1800" b="0" dirty="0" smtClean="0"/>
              </a:p>
              <a:p>
                <a:endParaRPr lang="ru-RU" sz="1800" b="0" dirty="0"/>
              </a:p>
              <a:p>
                <a:endParaRPr lang="ru-RU" sz="1800" b="0" dirty="0" smtClean="0"/>
              </a:p>
              <a:p>
                <a:endParaRPr lang="en-US" sz="1800" b="0" dirty="0" smtClean="0"/>
              </a:p>
              <a:p>
                <a:endParaRPr lang="en-US" sz="1800" b="0" dirty="0"/>
              </a:p>
              <a:p>
                <a:endParaRPr lang="ru-RU" sz="1800" b="0" dirty="0" smtClean="0"/>
              </a:p>
              <a:p>
                <a:endParaRPr lang="ru-RU" sz="1800" b="0" dirty="0"/>
              </a:p>
              <a:p>
                <a:endParaRPr lang="ru-RU" sz="1800" b="0" dirty="0" smtClean="0"/>
              </a:p>
              <a:p>
                <a:r>
                  <a:rPr lang="ru-RU" sz="1800" b="0" dirty="0" smtClean="0"/>
                  <a:t>При решении учтем, что </a:t>
                </a:r>
                <a:r>
                  <a:rPr lang="ru-RU" sz="1800" b="0" i="1" dirty="0" err="1" smtClean="0"/>
                  <a:t>О</a:t>
                </a:r>
                <a:r>
                  <a:rPr lang="ru-RU" sz="1800" b="0" i="1" baseline="-25000" dirty="0" err="1" smtClean="0"/>
                  <a:t>о</a:t>
                </a:r>
                <a:r>
                  <a:rPr lang="ru-RU" sz="1800" b="0" i="1" dirty="0" smtClean="0"/>
                  <a:t>(</a:t>
                </a:r>
                <a:r>
                  <a:rPr lang="en-US" sz="1800" b="0" i="1" dirty="0" smtClean="0"/>
                  <a:t>8</a:t>
                </a:r>
                <a:r>
                  <a:rPr lang="ru-RU" sz="1800" b="0" i="1" dirty="0" smtClean="0"/>
                  <a:t>,</a:t>
                </a:r>
                <a:r>
                  <a:rPr lang="en-US" sz="1800" b="0" i="1" dirty="0" smtClean="0"/>
                  <a:t>125</a:t>
                </a:r>
                <a:r>
                  <a:rPr lang="ru-RU" sz="1800" b="0" i="1" dirty="0" smtClean="0"/>
                  <a:t>; 3,125)  – </a:t>
                </a:r>
                <a:r>
                  <a:rPr lang="ru-RU" sz="1800" b="0" dirty="0" smtClean="0"/>
                  <a:t>центр описанной окружности- найден (см. задачу 8). </a:t>
                </a:r>
              </a:p>
              <a:p>
                <a:r>
                  <a:rPr lang="ru-RU" sz="1800" b="0" dirty="0" smtClean="0"/>
                  <a:t>Зная, что </a:t>
                </a:r>
                <a:r>
                  <a:rPr lang="ru-RU" sz="1800" b="0" dirty="0" err="1" smtClean="0"/>
                  <a:t>О</a:t>
                </a:r>
                <a:r>
                  <a:rPr lang="ru-RU" sz="1800" b="0" baseline="-25000" dirty="0" err="1" smtClean="0"/>
                  <a:t>в</a:t>
                </a:r>
                <a:r>
                  <a:rPr lang="ru-RU" sz="1800" b="0" dirty="0" smtClean="0"/>
                  <a:t> лежит на пересечении биссектрис внутренних углов треугольника, рассмотрим прямоугольный треугольник </a:t>
                </a:r>
                <a:r>
                  <a:rPr lang="ru-RU" sz="1800" b="0" i="1" dirty="0" smtClean="0"/>
                  <a:t>А</a:t>
                </a:r>
                <a:r>
                  <a:rPr lang="en-US" sz="1800" b="0" i="1" dirty="0" smtClean="0"/>
                  <a:t>O</a:t>
                </a:r>
                <a:r>
                  <a:rPr lang="ru-RU" sz="1800" b="0" i="1" baseline="-25000" dirty="0" smtClean="0"/>
                  <a:t>в</a:t>
                </a:r>
                <a:r>
                  <a:rPr lang="en-US" sz="1800" b="0" i="1" dirty="0" smtClean="0"/>
                  <a:t>H.</a:t>
                </a:r>
                <a:endParaRPr lang="ru-RU" sz="1800" b="0" i="1" dirty="0" smtClean="0"/>
              </a:p>
              <a:p>
                <a:r>
                  <a:rPr lang="en-US" sz="1800" b="0" i="1" dirty="0" smtClean="0"/>
                  <a:t>O</a:t>
                </a:r>
                <a:r>
                  <a:rPr lang="ru-RU" sz="1800" b="0" i="1" baseline="-25000" dirty="0" smtClean="0"/>
                  <a:t>в</a:t>
                </a:r>
                <a:r>
                  <a:rPr lang="en-US" sz="1800" b="0" i="1" dirty="0" smtClean="0"/>
                  <a:t>H=r = </a:t>
                </a:r>
                <a:r>
                  <a:rPr lang="en-US" sz="1800" b="0" dirty="0" smtClean="0"/>
                  <a:t>4</a:t>
                </a:r>
                <a:r>
                  <a:rPr lang="ru-RU" sz="1800" b="0" dirty="0" smtClean="0"/>
                  <a:t>.</a:t>
                </a:r>
                <a:r>
                  <a:rPr lang="ru-RU" sz="1800" b="0" i="1" dirty="0" smtClean="0"/>
                  <a:t> </a:t>
                </a:r>
                <a:r>
                  <a:rPr lang="ru-RU" sz="1800" b="0" i="1" dirty="0" smtClean="0">
                    <a:sym typeface="Symbol"/>
                  </a:rPr>
                  <a:t></a:t>
                </a:r>
                <a:r>
                  <a:rPr lang="ru-RU" sz="1800" b="0" i="1" dirty="0" err="1" smtClean="0">
                    <a:sym typeface="Symbol"/>
                  </a:rPr>
                  <a:t>О</a:t>
                </a:r>
                <a:r>
                  <a:rPr lang="ru-RU" sz="1800" b="0" i="1" baseline="-25000" dirty="0" err="1" smtClean="0">
                    <a:sym typeface="Symbol"/>
                  </a:rPr>
                  <a:t>в</a:t>
                </a:r>
                <a:r>
                  <a:rPr lang="ru-RU" sz="1800" b="0" i="1" dirty="0" err="1" smtClean="0">
                    <a:sym typeface="Symbol"/>
                  </a:rPr>
                  <a:t>А</a:t>
                </a:r>
                <a:r>
                  <a:rPr lang="en-US" sz="1800" b="0" i="1" dirty="0" smtClean="0">
                    <a:sym typeface="Symbol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b="0" i="1" dirty="0">
                    <a:sym typeface="Symbol"/>
                  </a:rPr>
                  <a:t> </a:t>
                </a:r>
                <a:r>
                  <a:rPr lang="ru-RU" sz="1800" b="0" i="1" dirty="0" smtClean="0">
                    <a:sym typeface="Symbol"/>
                  </a:rPr>
                  <a:t> </a:t>
                </a:r>
                <a:r>
                  <a:rPr lang="en-US" sz="1800" b="0" i="1" dirty="0" smtClean="0">
                    <a:sym typeface="Symbol"/>
                  </a:rPr>
                  <a:t>BAC.  </a:t>
                </a:r>
                <a:r>
                  <a:rPr lang="ru-RU" sz="1800" b="0" dirty="0" smtClean="0">
                    <a:sym typeface="Symbol"/>
                  </a:rPr>
                  <a:t>Тогда катет </a:t>
                </a:r>
              </a:p>
              <a:p>
                <a:r>
                  <a:rPr lang="en-US" sz="1800" b="0" i="1" dirty="0" smtClean="0">
                    <a:sym typeface="Symbol"/>
                  </a:rPr>
                  <a:t>AH</a:t>
                </a:r>
                <a:r>
                  <a:rPr lang="en-US" sz="1800" b="0" dirty="0" smtClean="0">
                    <a:sym typeface="Symbol"/>
                  </a:rPr>
                  <a:t>= </a:t>
                </a:r>
                <a:r>
                  <a:rPr lang="en-US" sz="1800" b="0" i="1" dirty="0" smtClean="0">
                    <a:sym typeface="Symbol"/>
                  </a:rPr>
                  <a:t>r ∙</a:t>
                </a:r>
                <a:r>
                  <a:rPr lang="en-US" sz="1800" b="0" i="1" dirty="0" err="1" smtClean="0">
                    <a:sym typeface="Symbol"/>
                  </a:rPr>
                  <a:t>ctg</a:t>
                </a:r>
                <a:r>
                  <a:rPr lang="ru-RU" sz="1800" b="0" i="1" dirty="0" smtClean="0">
                    <a:sym typeface="Symbol"/>
                  </a:rPr>
                  <a:t> </a:t>
                </a:r>
                <a:r>
                  <a:rPr lang="ru-RU" sz="1800" b="0" i="1" dirty="0" err="1" smtClean="0">
                    <a:sym typeface="Symbol"/>
                  </a:rPr>
                  <a:t>О</a:t>
                </a:r>
                <a:r>
                  <a:rPr lang="ru-RU" sz="1800" b="0" i="1" baseline="-25000" dirty="0" err="1" smtClean="0">
                    <a:sym typeface="Symbol"/>
                  </a:rPr>
                  <a:t>в</a:t>
                </a:r>
                <a:r>
                  <a:rPr lang="en-US" sz="1800" b="0" i="1" baseline="-25000" dirty="0" smtClean="0">
                    <a:sym typeface="Symbol"/>
                  </a:rPr>
                  <a:t> </a:t>
                </a:r>
                <a:r>
                  <a:rPr lang="ru-RU" sz="1800" b="0" i="1" dirty="0" smtClean="0">
                    <a:sym typeface="Symbol"/>
                  </a:rPr>
                  <a:t>А</a:t>
                </a:r>
                <a:r>
                  <a:rPr lang="en-US" sz="1800" b="0" i="1" dirty="0" smtClean="0">
                    <a:sym typeface="Symbol"/>
                  </a:rPr>
                  <a:t>H</a:t>
                </a:r>
                <a:r>
                  <a:rPr lang="ru-RU" sz="1800" b="0" i="1" dirty="0" smtClean="0">
                    <a:sym typeface="Symbol"/>
                  </a:rPr>
                  <a:t>.</a:t>
                </a:r>
              </a:p>
              <a:p>
                <a:r>
                  <a:rPr lang="ru-RU" sz="1800" b="0" dirty="0" smtClean="0">
                    <a:sym typeface="Symbol"/>
                  </a:rPr>
                  <a:t>Применив формулу </a:t>
                </a:r>
                <a:r>
                  <a:rPr lang="ru-RU" sz="1800" b="0" i="1" dirty="0" smtClean="0">
                    <a:sym typeface="Symbol"/>
                  </a:rPr>
                  <a:t>с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sym typeface="Symbol"/>
                      </a:rPr>
                      <m:t>𝑡𝑔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/>
                            <a:sym typeface="Symbol"/>
                          </a:rPr>
                          <m:t>𝛼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b="0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b="0" i="1" smtClean="0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b="0" i="1" smtClean="0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1800" b="0" i="1" dirty="0" smtClean="0"/>
                  <a:t> </a:t>
                </a:r>
                <a:r>
                  <a:rPr lang="ru-RU" sz="1800" b="0" dirty="0" smtClean="0"/>
                  <a:t>и</a:t>
                </a:r>
                <a:r>
                  <a:rPr lang="ru-RU" sz="1800" b="0" i="1" dirty="0" smtClean="0"/>
                  <a:t> </a:t>
                </a:r>
                <a:r>
                  <a:rPr lang="ru-RU" sz="1800" b="0" dirty="0" smtClean="0"/>
                  <a:t>учитывая найденные ранее значения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800" i="1" dirty="0"/>
                  <a:t>=</a:t>
                </a:r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>
                            <a:latin typeface="Cambria Math"/>
                          </a:rPr>
                          <m:t>56</m:t>
                        </m:r>
                      </m:num>
                      <m:den>
                        <m:r>
                          <a:rPr lang="en-US" sz="1400" b="0" i="1">
                            <a:latin typeface="Cambria Math"/>
                          </a:rPr>
                          <m:t>65</m:t>
                        </m:r>
                      </m:den>
                    </m:f>
                    <m:r>
                      <a:rPr lang="ru-RU" sz="1400" b="0" i="0" smtClean="0">
                        <a:latin typeface="Cambria Math"/>
                      </a:rPr>
                      <m:t>; 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1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33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65</m:t>
                            </m:r>
                          </m:den>
                        </m:f>
                        <m:r>
                          <a:rPr lang="ru-RU" sz="1800" b="0" i="1" smtClean="0">
                            <a:latin typeface="Cambria Math"/>
                          </a:rPr>
                          <m:t>, получаем </m:t>
                        </m:r>
                      </m:e>
                    </m:func>
                  </m:oMath>
                </a14:m>
                <a:r>
                  <a:rPr lang="en-US" sz="1800" b="0" i="1" dirty="0">
                    <a:sym typeface="Symbol"/>
                  </a:rPr>
                  <a:t> </a:t>
                </a:r>
                <a:endParaRPr lang="ru-RU" sz="1800" b="0" i="1" dirty="0" smtClean="0">
                  <a:sym typeface="Symbol"/>
                </a:endParaRPr>
              </a:p>
              <a:p>
                <a:r>
                  <a:rPr lang="en-US" sz="1800" b="0" i="1" dirty="0" smtClean="0">
                    <a:sym typeface="Symbol"/>
                  </a:rPr>
                  <a:t>ctg</a:t>
                </a:r>
                <a:r>
                  <a:rPr lang="ru-RU" sz="1800" b="0" i="1" dirty="0">
                    <a:sym typeface="Symbol"/>
                  </a:rPr>
                  <a:t> </a:t>
                </a:r>
                <a:r>
                  <a:rPr lang="ru-RU" sz="1800" b="0" i="1" dirty="0" err="1">
                    <a:sym typeface="Symbol"/>
                  </a:rPr>
                  <a:t>О</a:t>
                </a:r>
                <a:r>
                  <a:rPr lang="ru-RU" sz="1800" b="0" i="1" baseline="-25000" dirty="0" err="1">
                    <a:sym typeface="Symbol"/>
                  </a:rPr>
                  <a:t>в</a:t>
                </a:r>
                <a:r>
                  <a:rPr lang="en-US" sz="1800" b="0" i="1" baseline="-25000" dirty="0">
                    <a:sym typeface="Symbol"/>
                  </a:rPr>
                  <a:t> </a:t>
                </a:r>
                <a:r>
                  <a:rPr lang="ru-RU" sz="1800" b="0" i="1" dirty="0">
                    <a:sym typeface="Symbol"/>
                  </a:rPr>
                  <a:t>А</a:t>
                </a:r>
                <a:r>
                  <a:rPr lang="en-US" sz="1800" b="0" i="1" dirty="0" smtClean="0">
                    <a:sym typeface="Symbol"/>
                  </a:rPr>
                  <a:t>H</a:t>
                </a:r>
                <a:r>
                  <a:rPr lang="ru-RU" sz="1800" b="0" i="1" dirty="0" smtClean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  <a:sym typeface="Symbol"/>
                          </a:rPr>
                          <m:t>7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  <a:sym typeface="Symbol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800" b="0" dirty="0" smtClean="0"/>
                  <a:t>; </a:t>
                </a:r>
                <a:r>
                  <a:rPr lang="en-US" sz="1800" b="0" i="1" dirty="0" smtClean="0">
                    <a:sym typeface="Symbol"/>
                  </a:rPr>
                  <a:t>AH</a:t>
                </a:r>
                <a:r>
                  <a:rPr lang="ru-RU" sz="1800" b="0" i="1" dirty="0" smtClean="0">
                    <a:sym typeface="Symbol"/>
                  </a:rPr>
                  <a:t> = 4∙</a:t>
                </a:r>
                <a:r>
                  <a:rPr lang="ru-RU" sz="1800" b="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ru-RU" sz="1800" b="0" i="1">
                            <a:latin typeface="Cambria Math"/>
                            <a:sym typeface="Symbol"/>
                          </a:rPr>
                          <m:t>7</m:t>
                        </m:r>
                      </m:num>
                      <m:den>
                        <m:r>
                          <a:rPr lang="ru-RU" sz="1800" b="0" i="1">
                            <a:latin typeface="Cambria Math"/>
                            <a:sym typeface="Symbol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800" b="0" dirty="0" smtClean="0"/>
                  <a:t> = 7. Таким образом</a:t>
                </a:r>
                <a:r>
                  <a:rPr lang="ru-RU" sz="1800" b="0" dirty="0"/>
                  <a:t>, </a:t>
                </a:r>
                <a:r>
                  <a:rPr lang="ru-RU" sz="1800" b="0" i="1" dirty="0" err="1"/>
                  <a:t>О</a:t>
                </a:r>
                <a:r>
                  <a:rPr lang="ru-RU" sz="1800" b="0" i="1" baseline="-25000" dirty="0" err="1"/>
                  <a:t>в</a:t>
                </a:r>
                <a:r>
                  <a:rPr lang="ru-RU" sz="1800" b="0" i="1" dirty="0"/>
                  <a:t> </a:t>
                </a:r>
                <a:r>
                  <a:rPr lang="ru-RU" sz="1800" b="0" i="1" dirty="0" smtClean="0"/>
                  <a:t>(</a:t>
                </a:r>
                <a:r>
                  <a:rPr lang="en-US" sz="1800" b="0" i="1" dirty="0" smtClean="0"/>
                  <a:t>7</a:t>
                </a:r>
                <a:r>
                  <a:rPr lang="ru-RU" sz="1800" b="0" i="1" dirty="0" smtClean="0"/>
                  <a:t>; 4)</a:t>
                </a:r>
                <a:r>
                  <a:rPr lang="ru-RU" sz="1800" b="0" dirty="0" smtClean="0"/>
                  <a:t>. </a:t>
                </a:r>
                <a:endParaRPr lang="en-US" sz="1800" b="0" dirty="0" smtClean="0"/>
              </a:p>
              <a:p>
                <a:r>
                  <a:rPr lang="ru-RU" sz="1800" b="0" dirty="0" smtClean="0"/>
                  <a:t>Внесем в базу знаний формулу для вычисления расстояния между точками</a:t>
                </a:r>
              </a:p>
              <a:p>
                <a:r>
                  <a:rPr lang="en-US" sz="1800" b="0" dirty="0" smtClean="0"/>
                  <a:t>AB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𝑥𝐵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𝑥𝐴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sz="1800" b="0" dirty="0" smtClean="0"/>
              </a:p>
              <a:p>
                <a:endParaRPr lang="ru-RU" sz="1800" b="0" i="1" dirty="0" smtClean="0"/>
              </a:p>
              <a:p>
                <a:endParaRPr lang="ru-RU" sz="2000" b="0" dirty="0"/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355976" y="404664"/>
                <a:ext cx="4320480" cy="6336704"/>
              </a:xfrm>
              <a:blipFill rotWithShape="1">
                <a:blip r:embed="rId2"/>
                <a:stretch>
                  <a:fillRect l="-1271" t="-865" r="-2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D62-01F0-4243-A27A-D73F40815A9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2" descr="F:\для Татьяны Ивановны\CCI1501201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3" t="62861" r="9101" b="22716"/>
          <a:stretch/>
        </p:blipFill>
        <p:spPr bwMode="auto">
          <a:xfrm>
            <a:off x="251520" y="1484784"/>
            <a:ext cx="417646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rgbClr val="C00000"/>
                </a:solidFill>
              </a:rPr>
              <a:t>8. Определить расстояние </a:t>
            </a:r>
            <a:r>
              <a:rPr lang="ru-RU" sz="2200" b="1" dirty="0" smtClean="0">
                <a:solidFill>
                  <a:srgbClr val="C00000"/>
                </a:solidFill>
              </a:rPr>
              <a:t>между точкой пересечения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медиан  </a:t>
            </a:r>
            <a:r>
              <a:rPr lang="en-US" sz="2200" b="1" dirty="0" smtClean="0">
                <a:solidFill>
                  <a:srgbClr val="C00000"/>
                </a:solidFill>
              </a:rPr>
              <a:t>G</a:t>
            </a:r>
            <a:r>
              <a:rPr lang="ru-RU" sz="2200" b="1" dirty="0" smtClean="0">
                <a:solidFill>
                  <a:srgbClr val="C00000"/>
                </a:solidFill>
              </a:rPr>
              <a:t> и центром описанной окружности 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err="1" smtClean="0">
                <a:solidFill>
                  <a:srgbClr val="C00000"/>
                </a:solidFill>
              </a:rPr>
              <a:t>О</a:t>
            </a:r>
            <a:r>
              <a:rPr lang="ru-RU" sz="2200" b="1" baseline="-25000" dirty="0" err="1" smtClean="0">
                <a:solidFill>
                  <a:srgbClr val="C00000"/>
                </a:solidFill>
              </a:rPr>
              <a:t>о</a:t>
            </a:r>
            <a:r>
              <a:rPr lang="ru-RU" sz="22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(продолжение)</a:t>
            </a: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520" y="1124744"/>
                <a:ext cx="4317876" cy="2232248"/>
              </a:xfrm>
              <a:solidFill>
                <a:schemeClr val="bg1"/>
              </a:solidFill>
            </p:spPr>
            <p:txBody>
              <a:bodyPr/>
              <a:lstStyle/>
              <a:p>
                <a:endParaRPr lang="ru-RU" sz="1600" b="0" dirty="0" smtClean="0"/>
              </a:p>
              <a:p>
                <a:endParaRPr lang="ru-RU" sz="1600" b="0" dirty="0" smtClean="0"/>
              </a:p>
              <a:p>
                <a:r>
                  <a:rPr lang="ru-RU" sz="1600" b="0" dirty="0" smtClean="0"/>
                  <a:t> </a:t>
                </a:r>
                <a:endParaRPr lang="en-US" sz="1600" b="0" dirty="0"/>
              </a:p>
              <a:p>
                <a:endParaRPr lang="ru-RU" sz="1600" b="0" dirty="0" smtClean="0"/>
              </a:p>
              <a:p>
                <a:endParaRPr lang="ru-RU" sz="1600" b="0" dirty="0"/>
              </a:p>
              <a:p>
                <a:endParaRPr lang="ru-RU" sz="1600" b="0" dirty="0" smtClean="0"/>
              </a:p>
              <a:p>
                <a:endParaRPr lang="ru-RU" sz="1600" b="0" dirty="0"/>
              </a:p>
              <a:p>
                <a:endParaRPr lang="ru-RU" sz="1600" b="0" dirty="0" smtClean="0"/>
              </a:p>
              <a:p>
                <a:endParaRPr lang="ru-RU" sz="1600" b="0" dirty="0" smtClean="0"/>
              </a:p>
              <a:p>
                <a:endParaRPr lang="ru-RU" sz="1800" b="0" dirty="0" smtClean="0"/>
              </a:p>
              <a:p>
                <a:endParaRPr lang="ru-RU" sz="1800" b="0" dirty="0" smtClean="0"/>
              </a:p>
              <a:p>
                <a:endParaRPr lang="ru-RU" sz="1800" b="0" dirty="0" smtClean="0"/>
              </a:p>
              <a:p>
                <a:endParaRPr lang="ru-RU" sz="1800" b="0" dirty="0"/>
              </a:p>
              <a:p>
                <a:endParaRPr lang="ru-RU" sz="1800" b="0" dirty="0" smtClean="0"/>
              </a:p>
              <a:p>
                <a:r>
                  <a:rPr lang="ru-RU" sz="1800" b="0" dirty="0" smtClean="0"/>
                  <a:t>Учитывая</a:t>
                </a:r>
                <a:r>
                  <a:rPr lang="ru-RU" sz="1800" b="0" dirty="0"/>
                  <a:t>, что   </a:t>
                </a:r>
                <a:r>
                  <a:rPr lang="en-US" sz="1800" i="1" dirty="0"/>
                  <a:t>G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18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1800" b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ru-RU" sz="18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1800" dirty="0"/>
                  <a:t>), </a:t>
                </a:r>
                <a:r>
                  <a:rPr lang="ru-RU" sz="1800" b="0" i="1" dirty="0"/>
                  <a:t>О</a:t>
                </a:r>
                <a:r>
                  <a:rPr lang="ru-RU" sz="1800" b="0" i="1" baseline="-25000" dirty="0"/>
                  <a:t>в</a:t>
                </a:r>
                <a:r>
                  <a:rPr lang="ru-RU" sz="1800" b="0" i="1" dirty="0"/>
                  <a:t> (</a:t>
                </a:r>
                <a:r>
                  <a:rPr lang="en-US" sz="1800" b="0" i="1" dirty="0"/>
                  <a:t>7</a:t>
                </a:r>
                <a:r>
                  <a:rPr lang="ru-RU" sz="1800" b="0" i="1" dirty="0"/>
                  <a:t>; 4)</a:t>
                </a:r>
                <a:r>
                  <a:rPr lang="ru-RU" sz="1800" b="0" dirty="0"/>
                  <a:t>, </a:t>
                </a:r>
                <a:r>
                  <a:rPr lang="ru-RU" sz="1800" i="1" dirty="0" err="1"/>
                  <a:t>О</a:t>
                </a:r>
                <a:r>
                  <a:rPr lang="ru-RU" sz="1800" i="1" baseline="-25000" dirty="0" err="1"/>
                  <a:t>о</a:t>
                </a:r>
                <a:r>
                  <a:rPr lang="ru-RU" sz="1800" i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 dirty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1800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1800" i="1" dirty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R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 dirty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1800" i="1" dirty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1800" i="1" dirty="0"/>
                  <a:t>)</a:t>
                </a:r>
              </a:p>
              <a:p>
                <a:r>
                  <a:rPr lang="ru-RU" sz="1600" i="1" dirty="0" smtClean="0"/>
                  <a:t> </a:t>
                </a:r>
                <a:r>
                  <a:rPr lang="ru-RU" sz="1800" b="0" dirty="0" smtClean="0"/>
                  <a:t>получаем</a:t>
                </a:r>
                <a:r>
                  <a:rPr lang="ru-RU" sz="1600" i="1" dirty="0" smtClean="0"/>
                  <a:t> </a:t>
                </a:r>
                <a:r>
                  <a:rPr lang="en-US" sz="2000" i="1" dirty="0" err="1" smtClean="0">
                    <a:latin typeface="+mj-lt"/>
                  </a:rPr>
                  <a:t>GO</a:t>
                </a:r>
                <a:r>
                  <a:rPr lang="en-US" sz="2000" i="1" baseline="-25000" dirty="0" err="1" smtClean="0">
                    <a:latin typeface="+mj-lt"/>
                  </a:rPr>
                  <a:t>o</a:t>
                </a:r>
                <a:r>
                  <a:rPr lang="en-US" sz="2000" i="1" dirty="0" smtClean="0">
                    <a:latin typeface="+mj-lt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1" i="1" smtClean="0">
                                <a:latin typeface="Cambria Math" panose="02040503050406030204" pitchFamily="18" charset="0"/>
                              </a:rPr>
                              <m:t>𝟐𝟔𝟓</m:t>
                            </m:r>
                          </m:e>
                        </m:rad>
                      </m:num>
                      <m:den>
                        <m:r>
                          <a:rPr lang="ru-RU" sz="20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ru-RU" sz="2000" b="0" dirty="0">
                  <a:latin typeface="+mj-lt"/>
                </a:endParaRPr>
              </a:p>
              <a:p>
                <a:endParaRPr lang="ru-RU" sz="1600" b="0" dirty="0"/>
              </a:p>
              <a:p>
                <a:endParaRPr lang="ru-RU" sz="1600" b="0" dirty="0" smtClean="0"/>
              </a:p>
              <a:p>
                <a:endParaRPr lang="ru-RU" sz="1600" b="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124744"/>
                <a:ext cx="4317876" cy="2232248"/>
              </a:xfrm>
              <a:blipFill rotWithShape="1">
                <a:blip r:embed="rId2"/>
                <a:stretch>
                  <a:fillRect l="-1128" t="-4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165618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9.</a:t>
            </a:r>
            <a:r>
              <a:rPr lang="ru-RU" sz="2000" dirty="0">
                <a:solidFill>
                  <a:srgbClr val="C00000"/>
                </a:solidFill>
              </a:rPr>
              <a:t> Определить расстояние между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центрами вписанной </a:t>
            </a:r>
            <a:r>
              <a:rPr lang="ru-RU" sz="2000" i="1" dirty="0" err="1">
                <a:solidFill>
                  <a:srgbClr val="C00000"/>
                </a:solidFill>
              </a:rPr>
              <a:t>О</a:t>
            </a:r>
            <a:r>
              <a:rPr lang="ru-RU" sz="2000" i="1" baseline="-25000" dirty="0" err="1">
                <a:solidFill>
                  <a:srgbClr val="C00000"/>
                </a:solidFill>
              </a:rPr>
              <a:t>в</a:t>
            </a:r>
            <a:r>
              <a:rPr lang="ru-RU" sz="2000" dirty="0">
                <a:solidFill>
                  <a:srgbClr val="C00000"/>
                </a:solidFill>
              </a:rPr>
              <a:t> и описанной </a:t>
            </a:r>
            <a:r>
              <a:rPr lang="ru-RU" sz="2000" i="1" dirty="0" err="1">
                <a:solidFill>
                  <a:srgbClr val="C00000"/>
                </a:solidFill>
              </a:rPr>
              <a:t>О</a:t>
            </a:r>
            <a:r>
              <a:rPr lang="ru-RU" sz="2000" i="1" baseline="-25000" dirty="0" err="1">
                <a:solidFill>
                  <a:srgbClr val="C00000"/>
                </a:solidFill>
              </a:rPr>
              <a:t>о</a:t>
            </a:r>
            <a:r>
              <a:rPr lang="ru-RU" sz="2000" baseline="-25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окружностей</a:t>
            </a:r>
          </a:p>
          <a:p>
            <a:endParaRPr lang="ru-RU" sz="2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3"/>
                <a:ext cx="4041775" cy="28411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/>
                  <a:t>O</a:t>
                </a:r>
                <a:r>
                  <a:rPr lang="ru-RU" i="1" baseline="-25000" dirty="0" smtClean="0"/>
                  <a:t>В</a:t>
                </a:r>
                <a:r>
                  <a:rPr lang="ru-RU" i="1" dirty="0" smtClean="0"/>
                  <a:t>О</a:t>
                </a:r>
                <a:r>
                  <a:rPr lang="ru-RU" i="1" baseline="-25000" dirty="0" smtClean="0"/>
                  <a:t>О</a:t>
                </a:r>
                <a:r>
                  <a:rPr lang="ru-RU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65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3"/>
                <a:ext cx="4041775" cy="2841179"/>
              </a:xfrm>
              <a:blipFill rotWithShape="1"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C6-3BB6-4A17-BEA5-0DF357BC381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2" descr="C:\Users\DOM\Desktop\для Татьяны Ивановны\CCI1501201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clrChange>
              <a:clrFrom>
                <a:srgbClr val="E6D5CB"/>
              </a:clrFrom>
              <a:clrTo>
                <a:srgbClr val="E6D5CB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9552" t="75212" r="56460" b="3663"/>
          <a:stretch/>
        </p:blipFill>
        <p:spPr bwMode="auto">
          <a:xfrm rot="5400000">
            <a:off x="629814" y="2799186"/>
            <a:ext cx="3168353" cy="442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49238"/>
            <a:ext cx="7620000" cy="1739900"/>
          </a:xfrm>
        </p:spPr>
        <p:txBody>
          <a:bodyPr>
            <a:spAutoFit/>
          </a:bodyPr>
          <a:lstStyle/>
          <a:p>
            <a:pPr eaLnBrk="1" hangingPunct="1">
              <a:tabLst>
                <a:tab pos="96838" algn="l"/>
              </a:tabLst>
              <a:defRPr/>
            </a:pPr>
            <a:r>
              <a:rPr lang="ru-RU" alt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Серии последовательно усложняющихся заданий</a:t>
            </a:r>
            <a:br>
              <a:rPr lang="ru-RU" alt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3600" b="1" dirty="0" smtClean="0">
                <a:solidFill>
                  <a:srgbClr val="FF0000"/>
                </a:solidFill>
              </a:rPr>
              <a:t>I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68538" y="2060575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/>
              <a:t>Решите неравенства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87450" y="2646363"/>
            <a:ext cx="5832475" cy="3371850"/>
            <a:chOff x="748" y="1667"/>
            <a:chExt cx="3674" cy="2124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68" y="1667"/>
              <a:ext cx="1893" cy="716"/>
              <a:chOff x="1168" y="1667"/>
              <a:chExt cx="1893" cy="716"/>
            </a:xfrm>
          </p:grpSpPr>
          <p:graphicFrame>
            <p:nvGraphicFramePr>
              <p:cNvPr id="16398" name="Object 5"/>
              <p:cNvGraphicFramePr>
                <a:graphicFrameLocks noChangeAspect="1"/>
              </p:cNvGraphicFramePr>
              <p:nvPr/>
            </p:nvGraphicFramePr>
            <p:xfrm>
              <a:off x="1168" y="1667"/>
              <a:ext cx="1247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2" name="Формула" r:id="rId3" imgW="685800" imgH="393700" progId="Equation.3">
                      <p:embed/>
                    </p:oleObj>
                  </mc:Choice>
                  <mc:Fallback>
                    <p:oleObj name="Формула" r:id="rId3" imgW="685800" imgH="3937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8" y="1667"/>
                            <a:ext cx="1247" cy="7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99" name="Text Box 7"/>
              <p:cNvSpPr txBox="1">
                <a:spLocks noChangeArrowheads="1"/>
              </p:cNvSpPr>
              <p:nvPr/>
            </p:nvSpPr>
            <p:spPr bwMode="auto">
              <a:xfrm>
                <a:off x="2426" y="1797"/>
                <a:ext cx="63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000" b="0">
                    <a:cs typeface="Times New Roman" pitchFamily="18" charset="0"/>
                  </a:rPr>
                  <a:t>≥ 0</a:t>
                </a: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156" y="2341"/>
              <a:ext cx="2495" cy="703"/>
              <a:chOff x="2562" y="1888"/>
              <a:chExt cx="2495" cy="703"/>
            </a:xfrm>
          </p:grpSpPr>
          <p:graphicFrame>
            <p:nvGraphicFramePr>
              <p:cNvPr id="16396" name="Object 10"/>
              <p:cNvGraphicFramePr>
                <a:graphicFrameLocks noChangeAspect="1"/>
              </p:cNvGraphicFramePr>
              <p:nvPr/>
            </p:nvGraphicFramePr>
            <p:xfrm>
              <a:off x="2562" y="1888"/>
              <a:ext cx="1951" cy="7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3" name="Формула" r:id="rId5" imgW="901309" imgH="393529" progId="Equation.3">
                      <p:embed/>
                    </p:oleObj>
                  </mc:Choice>
                  <mc:Fallback>
                    <p:oleObj name="Формула" r:id="rId5" imgW="901309" imgH="39352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2" y="1888"/>
                            <a:ext cx="1951" cy="7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97" name="Text Box 11"/>
              <p:cNvSpPr txBox="1">
                <a:spLocks noChangeArrowheads="1"/>
              </p:cNvSpPr>
              <p:nvPr/>
            </p:nvSpPr>
            <p:spPr bwMode="auto">
              <a:xfrm>
                <a:off x="4422" y="1975"/>
                <a:ext cx="63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000" b="0">
                    <a:cs typeface="Times New Roman" pitchFamily="18" charset="0"/>
                  </a:rPr>
                  <a:t>≥ 0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148" y="3022"/>
              <a:ext cx="3274" cy="769"/>
              <a:chOff x="2200" y="2614"/>
              <a:chExt cx="3274" cy="769"/>
            </a:xfrm>
          </p:grpSpPr>
          <p:graphicFrame>
            <p:nvGraphicFramePr>
              <p:cNvPr id="16394" name="Object 13"/>
              <p:cNvGraphicFramePr>
                <a:graphicFrameLocks noChangeAspect="1"/>
              </p:cNvGraphicFramePr>
              <p:nvPr/>
            </p:nvGraphicFramePr>
            <p:xfrm>
              <a:off x="2200" y="2614"/>
              <a:ext cx="2591" cy="7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4" name="Формула" r:id="rId7" imgW="1269449" imgH="393529" progId="Equation.3">
                      <p:embed/>
                    </p:oleObj>
                  </mc:Choice>
                  <mc:Fallback>
                    <p:oleObj name="Формула" r:id="rId7" imgW="1269449" imgH="393529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0" y="2614"/>
                            <a:ext cx="2591" cy="7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95" name="Text Box 14"/>
              <p:cNvSpPr txBox="1">
                <a:spLocks noChangeArrowheads="1"/>
              </p:cNvSpPr>
              <p:nvPr/>
            </p:nvSpPr>
            <p:spPr bwMode="auto">
              <a:xfrm>
                <a:off x="4740" y="2807"/>
                <a:ext cx="73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000" b="0">
                    <a:cs typeface="Times New Roman" pitchFamily="18" charset="0"/>
                  </a:rPr>
                  <a:t>≥ 0</a:t>
                </a:r>
              </a:p>
            </p:txBody>
          </p:sp>
        </p:grpSp>
        <p:sp>
          <p:nvSpPr>
            <p:cNvPr id="16393" name="Text Box 19"/>
            <p:cNvSpPr txBox="1">
              <a:spLocks noChangeArrowheads="1"/>
            </p:cNvSpPr>
            <p:nvPr/>
          </p:nvSpPr>
          <p:spPr bwMode="auto">
            <a:xfrm>
              <a:off x="748" y="1888"/>
              <a:ext cx="363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1.</a:t>
              </a:r>
            </a:p>
            <a:p>
              <a:pPr>
                <a:spcBef>
                  <a:spcPct val="50000"/>
                </a:spcBef>
              </a:pP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ru-RU" altLang="ru-RU"/>
                <a:t>2.</a:t>
              </a:r>
            </a:p>
            <a:p>
              <a:pPr>
                <a:spcBef>
                  <a:spcPct val="50000"/>
                </a:spcBef>
              </a:pPr>
              <a:endParaRPr lang="ru-RU" altLang="ru-RU"/>
            </a:p>
            <a:p>
              <a:pPr>
                <a:spcBef>
                  <a:spcPct val="50000"/>
                </a:spcBef>
              </a:pPr>
              <a:r>
                <a:rPr lang="ru-RU" altLang="ru-RU"/>
                <a:t>3.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81000"/>
            <a:ext cx="854395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Серии последовательно усложняющихся заданий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(I)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116013" y="1773238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>
              <a:spcBef>
                <a:spcPct val="50000"/>
              </a:spcBef>
            </a:pPr>
            <a:r>
              <a:rPr lang="ru-RU" altLang="ru-RU" sz="3200" dirty="0"/>
              <a:t>4. Найдите сумму всех целых чисел, каждое из которых находится между двумя другими целыми числами, являющимися решениями неравенства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38350" y="4440238"/>
            <a:ext cx="5197475" cy="1220787"/>
            <a:chOff x="2200" y="2614"/>
            <a:chExt cx="3274" cy="769"/>
          </a:xfrm>
        </p:grpSpPr>
        <p:graphicFrame>
          <p:nvGraphicFramePr>
            <p:cNvPr id="17413" name="Object 13"/>
            <p:cNvGraphicFramePr>
              <a:graphicFrameLocks noChangeAspect="1"/>
            </p:cNvGraphicFramePr>
            <p:nvPr/>
          </p:nvGraphicFramePr>
          <p:xfrm>
            <a:off x="2200" y="2614"/>
            <a:ext cx="2591" cy="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3" imgW="1269449" imgH="393529" progId="Equation.3">
                    <p:embed/>
                  </p:oleObj>
                </mc:Choice>
                <mc:Fallback>
                  <p:oleObj name="Формула" r:id="rId3" imgW="1269449" imgH="393529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2614"/>
                          <a:ext cx="2591" cy="7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4" name="Text Box 14"/>
            <p:cNvSpPr txBox="1">
              <a:spLocks noChangeArrowheads="1"/>
            </p:cNvSpPr>
            <p:nvPr/>
          </p:nvSpPr>
          <p:spPr bwMode="auto">
            <a:xfrm>
              <a:off x="4740" y="2807"/>
              <a:ext cx="7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000" b="0">
                  <a:cs typeface="Times New Roman" pitchFamily="18" charset="0"/>
                </a:rPr>
                <a:t>≥ 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Серии последовательно усложняющихся заданий (</a:t>
            </a:r>
            <a:r>
              <a:rPr lang="en-US" alt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16013" y="1773238"/>
            <a:ext cx="74882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>
              <a:spcBef>
                <a:spcPct val="50000"/>
              </a:spcBef>
            </a:pPr>
            <a:r>
              <a:rPr lang="ru-RU" altLang="ru-RU" sz="2800" dirty="0"/>
              <a:t>5. Сколько членов последовательности</a:t>
            </a:r>
          </a:p>
          <a:p>
            <a:pPr marL="273050" indent="-273050">
              <a:spcBef>
                <a:spcPct val="50000"/>
              </a:spcBef>
            </a:pPr>
            <a:r>
              <a:rPr lang="ru-RU" altLang="ru-RU" sz="2800" dirty="0"/>
              <a:t> </a:t>
            </a:r>
            <a:r>
              <a:rPr lang="en-US" altLang="ru-RU" sz="2800" dirty="0" err="1"/>
              <a:t>x</a:t>
            </a:r>
            <a:r>
              <a:rPr lang="en-US" altLang="ru-RU" sz="2800" baseline="-25000" dirty="0" err="1"/>
              <a:t>n</a:t>
            </a:r>
            <a:r>
              <a:rPr lang="en-US" altLang="ru-RU" sz="2800" dirty="0"/>
              <a:t> = 100 </a:t>
            </a:r>
            <a:r>
              <a:rPr lang="en-US" altLang="ru-RU" sz="2800" dirty="0">
                <a:cs typeface="Times New Roman" pitchFamily="18" charset="0"/>
              </a:rPr>
              <a:t>· 2 </a:t>
            </a:r>
            <a:r>
              <a:rPr lang="en-US" altLang="ru-RU" sz="2800" baseline="30000" dirty="0">
                <a:cs typeface="Times New Roman" pitchFamily="18" charset="0"/>
              </a:rPr>
              <a:t>–n</a:t>
            </a:r>
            <a:r>
              <a:rPr lang="ru-RU" altLang="ru-RU" sz="2800" dirty="0">
                <a:cs typeface="Times New Roman" pitchFamily="18" charset="0"/>
              </a:rPr>
              <a:t>, где </a:t>
            </a:r>
            <a:r>
              <a:rPr lang="en-US" altLang="ru-RU" sz="2800" dirty="0">
                <a:cs typeface="Times New Roman" pitchFamily="18" charset="0"/>
              </a:rPr>
              <a:t>n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 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N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, не являются решениями неравенства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1050" y="3163888"/>
            <a:ext cx="5184775" cy="1008062"/>
            <a:chOff x="2200" y="2614"/>
            <a:chExt cx="3274" cy="769"/>
          </a:xfrm>
        </p:grpSpPr>
        <p:graphicFrame>
          <p:nvGraphicFramePr>
            <p:cNvPr id="18441" name="Object 5"/>
            <p:cNvGraphicFramePr>
              <a:graphicFrameLocks noChangeAspect="1"/>
            </p:cNvGraphicFramePr>
            <p:nvPr/>
          </p:nvGraphicFramePr>
          <p:xfrm>
            <a:off x="2200" y="2614"/>
            <a:ext cx="2591" cy="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Формула" r:id="rId3" imgW="1269449" imgH="393529" progId="Equation.3">
                    <p:embed/>
                  </p:oleObj>
                </mc:Choice>
                <mc:Fallback>
                  <p:oleObj name="Формула" r:id="rId3" imgW="1269449" imgH="39352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2614"/>
                          <a:ext cx="2591" cy="7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4740" y="2807"/>
              <a:ext cx="734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000" b="0">
                  <a:cs typeface="Times New Roman" pitchFamily="18" charset="0"/>
                </a:rPr>
                <a:t>≥ 0</a:t>
              </a:r>
            </a:p>
          </p:txBody>
        </p:sp>
      </p:grp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1116013" y="4005263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6. Решите неравенство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51050" y="4724400"/>
            <a:ext cx="5184775" cy="1008063"/>
            <a:chOff x="2200" y="2614"/>
            <a:chExt cx="3274" cy="769"/>
          </a:xfrm>
        </p:grpSpPr>
        <p:graphicFrame>
          <p:nvGraphicFramePr>
            <p:cNvPr id="18439" name="Object 11"/>
            <p:cNvGraphicFramePr>
              <a:graphicFrameLocks noChangeAspect="1"/>
            </p:cNvGraphicFramePr>
            <p:nvPr/>
          </p:nvGraphicFramePr>
          <p:xfrm>
            <a:off x="2200" y="2614"/>
            <a:ext cx="2591" cy="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Формула" r:id="rId5" imgW="1269449" imgH="393529" progId="Equation.3">
                    <p:embed/>
                  </p:oleObj>
                </mc:Choice>
                <mc:Fallback>
                  <p:oleObj name="Формула" r:id="rId5" imgW="1269449" imgH="393529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2614"/>
                          <a:ext cx="2591" cy="7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0" name="Text Box 12"/>
            <p:cNvSpPr txBox="1">
              <a:spLocks noChangeArrowheads="1"/>
            </p:cNvSpPr>
            <p:nvPr/>
          </p:nvSpPr>
          <p:spPr bwMode="auto">
            <a:xfrm>
              <a:off x="4740" y="2807"/>
              <a:ext cx="734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000" b="0">
                  <a:cs typeface="Times New Roman" pitchFamily="18" charset="0"/>
                </a:rPr>
                <a:t>≥ 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ltGray">
          <a:xfrm>
            <a:off x="1042988" y="1341438"/>
            <a:ext cx="7705725" cy="1081087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altLang="ru-RU" b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620000" cy="17399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Серии последовательно усложняющихся заданий</a:t>
            </a:r>
            <a:r>
              <a:rPr lang="ru-RU" alt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alt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r>
              <a:rPr lang="ru-RU" alt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042988" y="2205038"/>
            <a:ext cx="7488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>
              <a:spcBef>
                <a:spcPct val="50000"/>
              </a:spcBef>
            </a:pPr>
            <a:r>
              <a:rPr lang="ru-RU" altLang="ru-RU" sz="2800" b="1" dirty="0"/>
              <a:t>Решите уравнения</a:t>
            </a:r>
            <a:endParaRPr lang="ru-RU" altLang="ru-RU" sz="2800" b="1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946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2690813"/>
          <a:ext cx="5832475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Формула" r:id="rId3" imgW="2222500" imgH="1397000" progId="Equation.3">
                  <p:embed/>
                </p:oleObj>
              </mc:Choice>
              <mc:Fallback>
                <p:oleObj name="Формула" r:id="rId3" imgW="2222500" imgH="1397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690813"/>
                        <a:ext cx="5832475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9600"/>
            <a:ext cx="664373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решения геометрических задач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условия задачи</a:t>
            </a:r>
          </a:p>
          <a:p>
            <a:r>
              <a:rPr lang="ru-RU" dirty="0" smtClean="0"/>
              <a:t>Выполнение чертежа</a:t>
            </a:r>
          </a:p>
          <a:p>
            <a:r>
              <a:rPr lang="ru-RU" dirty="0" smtClean="0"/>
              <a:t>Краткая запись условия (формирование базы данных). Перенос данных условия на чертеж</a:t>
            </a:r>
          </a:p>
          <a:p>
            <a:r>
              <a:rPr lang="ru-RU" dirty="0" smtClean="0"/>
              <a:t>Запись требуемых формул и теорем (формирование базы </a:t>
            </a:r>
            <a:r>
              <a:rPr lang="ru-RU" dirty="0" smtClean="0"/>
              <a:t>знаний)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D62-01F0-4243-A27A-D73F40815A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9600"/>
            <a:ext cx="650085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решения геометрических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315356" cy="4114800"/>
          </a:xfrm>
        </p:spPr>
        <p:txBody>
          <a:bodyPr/>
          <a:lstStyle/>
          <a:p>
            <a:r>
              <a:rPr lang="ru-RU" dirty="0" smtClean="0"/>
              <a:t>«Деталировка» – вычерчивание отдельных деталей на дополнительных чертежах</a:t>
            </a:r>
          </a:p>
          <a:p>
            <a:r>
              <a:rPr lang="ru-RU" dirty="0" smtClean="0"/>
              <a:t>Анализ данных задачи, привязка искомых величин к элементам чертежа</a:t>
            </a:r>
          </a:p>
          <a:p>
            <a:r>
              <a:rPr lang="ru-RU" dirty="0" smtClean="0"/>
              <a:t>Реализация алгоритма решения</a:t>
            </a:r>
          </a:p>
          <a:p>
            <a:r>
              <a:rPr lang="ru-RU" dirty="0" smtClean="0"/>
              <a:t>Проверка правильности решения</a:t>
            </a:r>
          </a:p>
          <a:p>
            <a:r>
              <a:rPr lang="ru-RU" dirty="0" smtClean="0"/>
              <a:t>Запись ответа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D62-01F0-4243-A27A-D73F40815A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Технология усложняющихся упражнений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143536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В треугольнике АВС заданы стороны </a:t>
            </a:r>
            <a:r>
              <a:rPr lang="ru-RU" sz="2200" i="1" dirty="0" smtClean="0"/>
              <a:t>АВ=с=13, </a:t>
            </a:r>
            <a:r>
              <a:rPr lang="en-US" sz="2200" i="1" dirty="0" smtClean="0"/>
              <a:t>BC</a:t>
            </a:r>
            <a:r>
              <a:rPr lang="ru-RU" sz="2200" i="1" dirty="0" smtClean="0"/>
              <a:t>=</a:t>
            </a:r>
            <a:r>
              <a:rPr lang="en-US" sz="2200" i="1" dirty="0" smtClean="0"/>
              <a:t>a</a:t>
            </a:r>
            <a:r>
              <a:rPr lang="ru-RU" sz="2200" i="1" dirty="0" smtClean="0"/>
              <a:t>=14,, </a:t>
            </a:r>
            <a:r>
              <a:rPr lang="en-US" sz="2200" i="1" dirty="0" smtClean="0"/>
              <a:t>AC=b=15</a:t>
            </a:r>
            <a:r>
              <a:rPr lang="ru-RU" sz="2200" i="1" dirty="0" smtClean="0"/>
              <a:t>.</a:t>
            </a:r>
            <a:r>
              <a:rPr lang="en-US" sz="2200" i="1" dirty="0" smtClean="0"/>
              <a:t> </a:t>
            </a:r>
            <a:r>
              <a:rPr lang="ru-RU" sz="2200" dirty="0" smtClean="0"/>
              <a:t>Определите:</a:t>
            </a:r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ru-RU" sz="2200" dirty="0" smtClean="0"/>
              <a:t>площадь </a:t>
            </a:r>
            <a:r>
              <a:rPr lang="en-US" sz="2200" i="1" dirty="0" smtClean="0"/>
              <a:t>S</a:t>
            </a:r>
            <a:r>
              <a:rPr lang="ru-RU" sz="2200" dirty="0" smtClean="0"/>
              <a:t>;</a:t>
            </a:r>
            <a:endParaRPr lang="en-US" sz="2200" dirty="0" smtClean="0"/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en-US" sz="2200" i="1" dirty="0" err="1" smtClean="0"/>
              <a:t>h</a:t>
            </a:r>
            <a:r>
              <a:rPr lang="en-US" sz="2200" i="1" baseline="-25000" dirty="0" err="1" smtClean="0"/>
              <a:t>b</a:t>
            </a:r>
            <a:r>
              <a:rPr lang="en-US" sz="2200" dirty="0" smtClean="0"/>
              <a:t> – </a:t>
            </a:r>
            <a:r>
              <a:rPr lang="ru-RU" sz="2200" dirty="0" smtClean="0"/>
              <a:t>высоту </a:t>
            </a:r>
            <a:r>
              <a:rPr lang="en-US" sz="2200" i="1" dirty="0" smtClean="0"/>
              <a:t>BD</a:t>
            </a:r>
            <a:r>
              <a:rPr lang="ru-RU" sz="2200" dirty="0" smtClean="0"/>
              <a:t>;</a:t>
            </a:r>
            <a:endParaRPr lang="en-US" sz="2200" dirty="0" smtClean="0"/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ru-RU" sz="2200" dirty="0" smtClean="0"/>
              <a:t>радиус вписанной окружности</a:t>
            </a:r>
            <a:r>
              <a:rPr lang="ru-RU" sz="2200" i="1" dirty="0" smtClean="0"/>
              <a:t> </a:t>
            </a:r>
            <a:r>
              <a:rPr lang="en-US" sz="2200" i="1" dirty="0" smtClean="0"/>
              <a:t>r</a:t>
            </a:r>
            <a:r>
              <a:rPr lang="ru-RU" sz="2200" dirty="0" smtClean="0"/>
              <a:t>;</a:t>
            </a:r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ru-RU" sz="2200" dirty="0" smtClean="0"/>
              <a:t>величину наибольшего внутреннего угла этого треугольника;</a:t>
            </a:r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ru-RU" sz="2200" dirty="0" smtClean="0"/>
              <a:t>радиус описанной окружности </a:t>
            </a:r>
            <a:r>
              <a:rPr lang="en-US" sz="2200" i="1" dirty="0" smtClean="0"/>
              <a:t>R</a:t>
            </a:r>
            <a:r>
              <a:rPr lang="ru-RU" sz="2200" dirty="0" smtClean="0"/>
              <a:t>;</a:t>
            </a:r>
            <a:endParaRPr lang="en-US" sz="2200" dirty="0" smtClean="0"/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en-US" sz="2200" i="1" dirty="0" err="1" smtClean="0"/>
              <a:t>m</a:t>
            </a:r>
            <a:r>
              <a:rPr lang="en-US" sz="2200" i="1" baseline="-25000" dirty="0" err="1" smtClean="0"/>
              <a:t>b</a:t>
            </a:r>
            <a:r>
              <a:rPr lang="en-US" sz="2200" dirty="0" smtClean="0"/>
              <a:t> – </a:t>
            </a:r>
            <a:r>
              <a:rPr lang="ru-RU" sz="2200" dirty="0" smtClean="0"/>
              <a:t>длину медианы </a:t>
            </a:r>
            <a:r>
              <a:rPr lang="en-US" sz="2200" dirty="0" smtClean="0"/>
              <a:t>BF</a:t>
            </a:r>
            <a:r>
              <a:rPr lang="ru-RU" sz="2200" dirty="0" smtClean="0"/>
              <a:t>;</a:t>
            </a:r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en-US" sz="2200" i="1" dirty="0" smtClean="0"/>
              <a:t>l</a:t>
            </a:r>
            <a:r>
              <a:rPr lang="en-US" sz="2200" i="1" baseline="-25000" dirty="0" smtClean="0"/>
              <a:t>b</a:t>
            </a:r>
            <a:r>
              <a:rPr lang="en-US" sz="2200" dirty="0" smtClean="0"/>
              <a:t>-</a:t>
            </a:r>
            <a:r>
              <a:rPr lang="ru-RU" sz="2200" dirty="0" smtClean="0"/>
              <a:t>длину биссектрисы </a:t>
            </a:r>
            <a:r>
              <a:rPr lang="en-US" sz="2200" dirty="0" smtClean="0"/>
              <a:t>BE </a:t>
            </a:r>
            <a:r>
              <a:rPr lang="ru-RU" sz="2200" dirty="0" smtClean="0"/>
              <a:t>угла </a:t>
            </a:r>
            <a:r>
              <a:rPr lang="en-US" sz="2200" dirty="0" smtClean="0"/>
              <a:t>B</a:t>
            </a:r>
            <a:r>
              <a:rPr lang="ru-RU" sz="2200" dirty="0" smtClean="0"/>
              <a:t> (точка У лежит на отрезке </a:t>
            </a:r>
            <a:r>
              <a:rPr lang="en-US" sz="2200" dirty="0" smtClean="0"/>
              <a:t>AC)</a:t>
            </a:r>
            <a:r>
              <a:rPr lang="ru-RU" sz="2200" dirty="0" smtClean="0"/>
              <a:t>;</a:t>
            </a:r>
            <a:endParaRPr lang="en-US" sz="2200" dirty="0" smtClean="0"/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ru-RU" sz="2200" dirty="0" smtClean="0"/>
              <a:t>расстояние между точкой пересечения медиан  </a:t>
            </a:r>
            <a:r>
              <a:rPr lang="en-US" sz="2200" i="1" dirty="0" smtClean="0"/>
              <a:t>G</a:t>
            </a:r>
            <a:r>
              <a:rPr lang="ru-RU" sz="2200" dirty="0" smtClean="0"/>
              <a:t> и центром описанной окружности </a:t>
            </a:r>
            <a:r>
              <a:rPr lang="ru-RU" sz="2200" i="1" dirty="0" err="1" smtClean="0"/>
              <a:t>О</a:t>
            </a:r>
            <a:r>
              <a:rPr lang="ru-RU" sz="2200" i="1" baseline="-25000" dirty="0" err="1" smtClean="0"/>
              <a:t>о</a:t>
            </a:r>
            <a:r>
              <a:rPr lang="ru-RU" sz="2200" dirty="0" smtClean="0"/>
              <a:t>;</a:t>
            </a:r>
          </a:p>
          <a:p>
            <a:pPr marL="457200" indent="-457200">
              <a:buClr>
                <a:srgbClr val="C00000"/>
              </a:buClr>
              <a:buAutoNum type="arabicParenR"/>
            </a:pPr>
            <a:r>
              <a:rPr lang="ru-RU" sz="2200" dirty="0" smtClean="0"/>
              <a:t>расстояние между центрами вписанной </a:t>
            </a:r>
            <a:r>
              <a:rPr lang="ru-RU" sz="2200" i="1" dirty="0" err="1" smtClean="0"/>
              <a:t>О</a:t>
            </a:r>
            <a:r>
              <a:rPr lang="ru-RU" sz="2200" i="1" baseline="-25000" dirty="0" err="1" smtClean="0"/>
              <a:t>в</a:t>
            </a:r>
            <a:r>
              <a:rPr lang="ru-RU" sz="2200" dirty="0" smtClean="0"/>
              <a:t> и описанной </a:t>
            </a:r>
            <a:r>
              <a:rPr lang="ru-RU" sz="2200" i="1" dirty="0" err="1" smtClean="0"/>
              <a:t>О</a:t>
            </a:r>
            <a:r>
              <a:rPr lang="ru-RU" sz="2200" i="1" baseline="-25000" dirty="0" err="1" smtClean="0"/>
              <a:t>о</a:t>
            </a:r>
            <a:r>
              <a:rPr lang="ru-RU" sz="2200" baseline="-25000" dirty="0" smtClean="0"/>
              <a:t> </a:t>
            </a:r>
            <a:r>
              <a:rPr lang="ru-RU" sz="2200" dirty="0" smtClean="0"/>
              <a:t>окружностей</a:t>
            </a:r>
          </a:p>
          <a:p>
            <a:pPr marL="457200" indent="-457200">
              <a:buAutoNum type="arabicParenR"/>
            </a:pPr>
            <a:endParaRPr lang="ru-RU" sz="2200" dirty="0" smtClean="0"/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D62-01F0-4243-A27A-D73F40815A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1. Определить площадь </a:t>
            </a:r>
            <a:r>
              <a:rPr lang="en-US" sz="3000" b="1" i="1" dirty="0" smtClean="0">
                <a:solidFill>
                  <a:srgbClr val="C00000"/>
                </a:solidFill>
              </a:rPr>
              <a:t>S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B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200" dirty="0" smtClean="0"/>
              <a:t>13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sz="2200" dirty="0" smtClean="0"/>
              <a:t>14</a:t>
            </a:r>
          </a:p>
          <a:p>
            <a:pPr>
              <a:buNone/>
            </a:pPr>
            <a:r>
              <a:rPr lang="en-US" dirty="0" smtClean="0"/>
              <a:t>A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981200"/>
            <a:ext cx="4429156" cy="4114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База знаний: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i="1" dirty="0" smtClean="0"/>
              <a:t>S=½·b·h</a:t>
            </a:r>
            <a:r>
              <a:rPr lang="en-US" i="1" baseline="-25000" dirty="0" smtClean="0"/>
              <a:t>b</a:t>
            </a:r>
            <a:r>
              <a:rPr lang="ru-RU" dirty="0" smtClean="0"/>
              <a:t>;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i="1" dirty="0" smtClean="0"/>
              <a:t>S=½·b·</a:t>
            </a:r>
            <a:r>
              <a:rPr lang="ru-RU" i="1" dirty="0" smtClean="0"/>
              <a:t>с·</a:t>
            </a:r>
            <a:r>
              <a:rPr lang="en-US" i="1" dirty="0" err="1" smtClean="0"/>
              <a:t>sinA</a:t>
            </a:r>
            <a:r>
              <a:rPr lang="ru-RU" dirty="0" smtClean="0"/>
              <a:t>;</a:t>
            </a:r>
            <a:endParaRPr lang="en-US" dirty="0" smtClean="0"/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i="1" dirty="0" smtClean="0"/>
              <a:t>S=</a:t>
            </a:r>
            <a:r>
              <a:rPr lang="en-US" i="1" dirty="0" err="1" smtClean="0"/>
              <a:t>r·p</a:t>
            </a:r>
            <a:endParaRPr lang="en-US" i="1" dirty="0" smtClean="0"/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i="1" dirty="0" smtClean="0"/>
              <a:t>S=√p(p-a)(p-b)(p-c)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p</a:t>
            </a:r>
            <a:r>
              <a:rPr lang="en-US" dirty="0" smtClean="0"/>
              <a:t>=</a:t>
            </a:r>
            <a:r>
              <a:rPr lang="en-US" i="1" dirty="0" smtClean="0"/>
              <a:t>½·(</a:t>
            </a:r>
            <a:r>
              <a:rPr lang="en-US" i="1" dirty="0" err="1" smtClean="0"/>
              <a:t>a+b+c</a:t>
            </a:r>
            <a:r>
              <a:rPr lang="en-US" i="1" dirty="0" smtClean="0"/>
              <a:t>)</a:t>
            </a:r>
          </a:p>
          <a:p>
            <a:pPr>
              <a:buNone/>
            </a:pPr>
            <a:r>
              <a:rPr lang="en-US" i="1" dirty="0" smtClean="0"/>
              <a:t>p=21 </a:t>
            </a:r>
            <a:r>
              <a:rPr lang="ru-RU" i="1" dirty="0" smtClean="0"/>
              <a:t>; </a:t>
            </a:r>
            <a:r>
              <a:rPr lang="en-US" i="1" dirty="0" smtClean="0"/>
              <a:t>S= √21· 8· 7· 6</a:t>
            </a:r>
            <a:r>
              <a:rPr lang="ru-RU" i="1" dirty="0" smtClean="0"/>
              <a:t> </a:t>
            </a:r>
            <a:r>
              <a:rPr lang="en-US" i="1" dirty="0" smtClean="0"/>
              <a:t> = 84</a:t>
            </a:r>
            <a:r>
              <a:rPr lang="ru-RU" i="1" dirty="0" smtClean="0"/>
              <a:t>.</a:t>
            </a:r>
            <a:endParaRPr lang="en-US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7224" y="2214554"/>
            <a:ext cx="2357454" cy="1500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928934"/>
            <a:ext cx="2500330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786" y="3714752"/>
            <a:ext cx="3571900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736" y="4143380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9322" y="4071942"/>
            <a:ext cx="200026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86512" y="5143512"/>
            <a:ext cx="157163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2. Определить </a:t>
            </a:r>
            <a:r>
              <a:rPr lang="en-US" sz="3000" b="1" i="1" dirty="0" err="1" smtClean="0">
                <a:solidFill>
                  <a:srgbClr val="C00000"/>
                </a:solidFill>
              </a:rPr>
              <a:t>h</a:t>
            </a:r>
            <a:r>
              <a:rPr lang="en-US" sz="3000" b="1" i="1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3000" b="1" dirty="0" smtClean="0">
                <a:solidFill>
                  <a:srgbClr val="C00000"/>
                </a:solidFill>
              </a:rPr>
              <a:t> – </a:t>
            </a:r>
            <a:r>
              <a:rPr lang="ru-RU" sz="3000" b="1" dirty="0" smtClean="0">
                <a:solidFill>
                  <a:srgbClr val="C00000"/>
                </a:solidFill>
              </a:rPr>
              <a:t>высоту </a:t>
            </a:r>
            <a:r>
              <a:rPr lang="en-US" sz="3000" b="1" i="1" dirty="0" smtClean="0">
                <a:solidFill>
                  <a:srgbClr val="C00000"/>
                </a:solidFill>
              </a:rPr>
              <a:t>BD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B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200" dirty="0" smtClean="0"/>
              <a:t>13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sz="2200" dirty="0" smtClean="0"/>
              <a:t>14</a:t>
            </a:r>
          </a:p>
          <a:p>
            <a:pPr>
              <a:buNone/>
            </a:pPr>
            <a:r>
              <a:rPr lang="en-US" dirty="0" smtClean="0"/>
              <a:t>A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981200"/>
            <a:ext cx="4643470" cy="4114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База знаний: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/>
            </a:pPr>
            <a:r>
              <a:rPr lang="en-US" i="1" dirty="0" smtClean="0"/>
              <a:t>S=½·b·h</a:t>
            </a:r>
            <a:r>
              <a:rPr lang="en-US" i="1" baseline="-25000" dirty="0" smtClean="0"/>
              <a:t>b</a:t>
            </a:r>
            <a:r>
              <a:rPr lang="ru-RU" dirty="0" smtClean="0"/>
              <a:t>;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ru-RU" dirty="0" smtClean="0"/>
          </a:p>
          <a:p>
            <a:pPr marL="514350" indent="-514350">
              <a:buClr>
                <a:srgbClr val="C00000"/>
              </a:buClr>
              <a:buNone/>
            </a:pP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b</a:t>
            </a:r>
            <a:r>
              <a:rPr lang="ru-RU" i="1" dirty="0" smtClean="0"/>
              <a:t>=</a:t>
            </a:r>
            <a:r>
              <a:rPr lang="en-US" i="1" dirty="0" smtClean="0"/>
              <a:t> 2S</a:t>
            </a:r>
            <a:r>
              <a:rPr lang="ru-RU" i="1" dirty="0" smtClean="0"/>
              <a:t>/</a:t>
            </a:r>
            <a:r>
              <a:rPr lang="en-US" i="1" dirty="0" smtClean="0"/>
              <a:t>b</a:t>
            </a:r>
            <a:r>
              <a:rPr lang="ru-RU" i="1" dirty="0" smtClean="0"/>
              <a:t> =</a:t>
            </a:r>
            <a:r>
              <a:rPr lang="en-US" i="1" dirty="0" smtClean="0"/>
              <a:t> 2·84</a:t>
            </a:r>
            <a:r>
              <a:rPr lang="ru-RU" i="1" dirty="0" smtClean="0"/>
              <a:t>/15 =11,2.</a:t>
            </a:r>
            <a:endParaRPr lang="ru-RU" dirty="0" smtClean="0"/>
          </a:p>
          <a:p>
            <a:pPr marL="514350" indent="-514350">
              <a:buClr>
                <a:srgbClr val="C00000"/>
              </a:buClr>
              <a:buNone/>
            </a:pPr>
            <a:endParaRPr lang="ru-RU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7224" y="2214554"/>
            <a:ext cx="2357454" cy="1500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928934"/>
            <a:ext cx="2500330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786" y="3714752"/>
            <a:ext cx="3571900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736" y="4143380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3. Определить </a:t>
            </a:r>
            <a:r>
              <a:rPr lang="ru-RU" sz="3200" b="1" dirty="0" smtClean="0">
                <a:solidFill>
                  <a:srgbClr val="C00000"/>
                </a:solidFill>
              </a:rPr>
              <a:t>радиус вписанной окружности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r 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B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200" dirty="0" smtClean="0"/>
              <a:t>13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sz="2200" dirty="0" smtClean="0"/>
              <a:t>14</a:t>
            </a:r>
          </a:p>
          <a:p>
            <a:pPr>
              <a:buNone/>
            </a:pPr>
            <a:r>
              <a:rPr lang="en-US" dirty="0" smtClean="0"/>
              <a:t>A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981200"/>
            <a:ext cx="4643470" cy="4114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База знаний:</a:t>
            </a:r>
          </a:p>
          <a:p>
            <a:pPr marL="514350" indent="-514350">
              <a:buClr>
                <a:srgbClr val="C00000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3) </a:t>
            </a:r>
            <a:r>
              <a:rPr lang="en-US" i="1" dirty="0" smtClean="0"/>
              <a:t>S=</a:t>
            </a:r>
            <a:r>
              <a:rPr lang="en-US" i="1" dirty="0" err="1" smtClean="0"/>
              <a:t>r·p</a:t>
            </a:r>
            <a:endParaRPr lang="en-US" i="1" dirty="0" smtClean="0"/>
          </a:p>
          <a:p>
            <a:pPr marL="514350" indent="-514350">
              <a:buClr>
                <a:srgbClr val="C00000"/>
              </a:buClr>
              <a:buNone/>
            </a:pPr>
            <a:endParaRPr lang="ru-RU" dirty="0" smtClean="0"/>
          </a:p>
          <a:p>
            <a:pPr marL="514350" indent="-514350">
              <a:buClr>
                <a:srgbClr val="C00000"/>
              </a:buClr>
              <a:buNone/>
            </a:pPr>
            <a:endParaRPr lang="ru-RU" dirty="0" smtClean="0"/>
          </a:p>
          <a:p>
            <a:pPr marL="514350" indent="-514350"/>
            <a:r>
              <a:rPr lang="en-US" i="1" dirty="0" smtClean="0">
                <a:solidFill>
                  <a:srgbClr val="000000"/>
                </a:solidFill>
              </a:rPr>
              <a:t>r=S</a:t>
            </a:r>
            <a:r>
              <a:rPr lang="ru-RU" i="1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</a:p>
          <a:p>
            <a:pPr marL="514350" indent="17463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r=8</a:t>
            </a:r>
            <a:r>
              <a:rPr lang="ru-RU" i="1" dirty="0" smtClean="0">
                <a:solidFill>
                  <a:srgbClr val="000000"/>
                </a:solidFill>
              </a:rPr>
              <a:t>4:21=4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 smtClean="0"/>
          </a:p>
          <a:p>
            <a:pPr marL="514350" indent="-514350">
              <a:buClr>
                <a:srgbClr val="C00000"/>
              </a:buClr>
              <a:buNone/>
            </a:pPr>
            <a:endParaRPr lang="ru-RU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7224" y="2214554"/>
            <a:ext cx="2357454" cy="1500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928934"/>
            <a:ext cx="2500330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57224" y="3714752"/>
            <a:ext cx="3500462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736" y="4143380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85728"/>
            <a:ext cx="6029340" cy="12858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4. Определить величину наибольшего внутреннего угла этого треугольника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B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200" dirty="0" smtClean="0"/>
              <a:t>13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sz="2200" dirty="0" smtClean="0"/>
              <a:t>14</a:t>
            </a:r>
          </a:p>
          <a:p>
            <a:pPr>
              <a:buNone/>
            </a:pPr>
            <a:r>
              <a:rPr lang="en-US" dirty="0" smtClean="0"/>
              <a:t>A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4643470" cy="5072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База знаний: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200" dirty="0" smtClean="0"/>
              <a:t>Т.к. против большей стороны в треугольнике лежит больший угол, то большим углом в </a:t>
            </a:r>
            <a:r>
              <a:rPr lang="el-GR" sz="2200" dirty="0" smtClean="0"/>
              <a:t>Δ</a:t>
            </a:r>
            <a:r>
              <a:rPr lang="en-US" sz="2200" dirty="0" smtClean="0"/>
              <a:t> </a:t>
            </a:r>
            <a:r>
              <a:rPr lang="en-US" sz="2200" i="1" dirty="0" smtClean="0"/>
              <a:t>ABC </a:t>
            </a:r>
            <a:r>
              <a:rPr lang="ru-RU" sz="2200" dirty="0" smtClean="0"/>
              <a:t>является угол </a:t>
            </a:r>
            <a:r>
              <a:rPr lang="en-US" sz="2200" dirty="0" smtClean="0"/>
              <a:t>B</a:t>
            </a:r>
            <a:r>
              <a:rPr lang="en-US" sz="2200" i="1" dirty="0" smtClean="0"/>
              <a:t>.</a:t>
            </a:r>
            <a:endParaRPr lang="ru-RU" sz="2200" i="1" dirty="0" smtClean="0"/>
          </a:p>
          <a:p>
            <a:pPr marL="514350" indent="-514350"/>
            <a:r>
              <a:rPr lang="ru-RU" i="1" dirty="0" smtClean="0">
                <a:solidFill>
                  <a:srgbClr val="000000"/>
                </a:solidFill>
              </a:rPr>
              <a:t>По аналогии с задачей (2) можно записать:</a:t>
            </a:r>
          </a:p>
          <a:p>
            <a:pPr marL="514350" indent="-514350" algn="ctr">
              <a:buNone/>
            </a:pPr>
            <a:r>
              <a:rPr lang="en-US" i="1" dirty="0" smtClean="0"/>
              <a:t>S=½·a·</a:t>
            </a:r>
            <a:r>
              <a:rPr lang="ru-RU" i="1" dirty="0" smtClean="0"/>
              <a:t>с·</a:t>
            </a:r>
            <a:r>
              <a:rPr lang="en-US" i="1" dirty="0" smtClean="0"/>
              <a:t>sin</a:t>
            </a:r>
            <a:r>
              <a:rPr lang="ru-RU" i="1" dirty="0" smtClean="0"/>
              <a:t> </a:t>
            </a:r>
            <a:r>
              <a:rPr lang="en-US" i="1" dirty="0" smtClean="0"/>
              <a:t>B</a:t>
            </a:r>
            <a:r>
              <a:rPr lang="ru-RU" i="1" dirty="0" smtClean="0"/>
              <a:t>;</a:t>
            </a:r>
          </a:p>
          <a:p>
            <a:pPr marL="514350" indent="-514350">
              <a:buNone/>
            </a:pPr>
            <a:r>
              <a:rPr lang="ru-RU" sz="2400" i="1" dirty="0" smtClean="0"/>
              <a:t>отсюда</a:t>
            </a:r>
            <a:r>
              <a:rPr lang="en-US" sz="2400" i="1" dirty="0" smtClean="0"/>
              <a:t> sin</a:t>
            </a:r>
            <a:r>
              <a:rPr lang="ru-RU" sz="2400" i="1" dirty="0" smtClean="0"/>
              <a:t> </a:t>
            </a:r>
            <a:r>
              <a:rPr lang="en-US" sz="2400" i="1" dirty="0" smtClean="0"/>
              <a:t>B</a:t>
            </a:r>
            <a:r>
              <a:rPr lang="ru-RU" sz="2400" i="1" dirty="0" smtClean="0"/>
              <a:t>=</a:t>
            </a:r>
            <a:r>
              <a:rPr lang="en-US" sz="2400" i="1" dirty="0" smtClean="0"/>
              <a:t>2S</a:t>
            </a:r>
            <a:r>
              <a:rPr lang="ru-RU" sz="2400" i="1" dirty="0" smtClean="0"/>
              <a:t>: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a·c</a:t>
            </a:r>
            <a:r>
              <a:rPr lang="ru-RU" sz="2400" i="1" dirty="0" smtClean="0"/>
              <a:t>);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i="1" dirty="0" smtClean="0"/>
              <a:t>sin</a:t>
            </a:r>
            <a:r>
              <a:rPr lang="ru-RU" sz="2400" i="1" dirty="0" smtClean="0"/>
              <a:t> </a:t>
            </a:r>
            <a:r>
              <a:rPr lang="en-US" sz="2400" i="1" dirty="0" smtClean="0"/>
              <a:t>B</a:t>
            </a:r>
            <a:r>
              <a:rPr lang="ru-RU" sz="2400" i="1" dirty="0" smtClean="0"/>
              <a:t>=(2· 84):(13· 14)= 12/13;</a:t>
            </a:r>
          </a:p>
          <a:p>
            <a:pPr marL="514350" indent="-514350"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cos</a:t>
            </a:r>
            <a:r>
              <a:rPr lang="en-US" sz="2400" i="1" dirty="0" smtClean="0">
                <a:solidFill>
                  <a:srgbClr val="000000"/>
                </a:solidFill>
              </a:rPr>
              <a:t> B</a:t>
            </a:r>
            <a:r>
              <a:rPr lang="ru-RU" sz="2400" i="1" dirty="0" smtClean="0">
                <a:solidFill>
                  <a:srgbClr val="000000"/>
                </a:solidFill>
              </a:rPr>
              <a:t>= √1-</a:t>
            </a:r>
            <a:r>
              <a:rPr lang="en-US" sz="2400" i="1" dirty="0" smtClean="0"/>
              <a:t> sin</a:t>
            </a:r>
            <a:r>
              <a:rPr lang="ru-RU" sz="2400" i="1" baseline="30000" dirty="0" smtClean="0"/>
              <a:t>2</a:t>
            </a:r>
            <a:r>
              <a:rPr lang="ru-RU" sz="2400" i="1" dirty="0" smtClean="0"/>
              <a:t> </a:t>
            </a:r>
            <a:r>
              <a:rPr lang="en-US" sz="2400" i="1" dirty="0" smtClean="0"/>
              <a:t>B</a:t>
            </a:r>
            <a:r>
              <a:rPr lang="ru-RU" sz="2400" i="1" dirty="0" smtClean="0"/>
              <a:t> =5/13.</a:t>
            </a:r>
            <a:endParaRPr lang="ru-RU" sz="2400" dirty="0" smtClean="0"/>
          </a:p>
          <a:p>
            <a:pPr marL="514350" indent="-514350">
              <a:buClr>
                <a:srgbClr val="C00000"/>
              </a:buClr>
              <a:buNone/>
            </a:pPr>
            <a:endParaRPr lang="ru-RU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7224" y="2214554"/>
            <a:ext cx="2357454" cy="1500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928934"/>
            <a:ext cx="2500330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786" y="3714752"/>
            <a:ext cx="3571900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736" y="4143380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93366" y="5877272"/>
            <a:ext cx="114300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85728"/>
            <a:ext cx="6029340" cy="12858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5. </a:t>
            </a:r>
            <a:r>
              <a:rPr lang="ru-RU" sz="3000" b="1" dirty="0" smtClean="0">
                <a:solidFill>
                  <a:srgbClr val="C00000"/>
                </a:solidFill>
              </a:rPr>
              <a:t>Определить радиус описанной окружности </a:t>
            </a:r>
            <a:r>
              <a:rPr lang="en-US" sz="3000" b="1" i="1" dirty="0" smtClean="0">
                <a:solidFill>
                  <a:srgbClr val="C00000"/>
                </a:solidFill>
              </a:rPr>
              <a:t>R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B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200" dirty="0" smtClean="0"/>
              <a:t>13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sz="2200" dirty="0" smtClean="0"/>
              <a:t>14</a:t>
            </a:r>
          </a:p>
          <a:p>
            <a:pPr>
              <a:buNone/>
            </a:pPr>
            <a:r>
              <a:rPr lang="en-US" dirty="0" smtClean="0"/>
              <a:t>A            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одержимое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43372" y="1857364"/>
                <a:ext cx="4857784" cy="478634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dirty="0" smtClean="0"/>
                  <a:t>База знаний:</a:t>
                </a:r>
              </a:p>
              <a:p>
                <a:pPr marL="0" indent="0" algn="just">
                  <a:buNone/>
                </a:pPr>
                <a:r>
                  <a:rPr lang="ru-RU" sz="2000" dirty="0" smtClean="0"/>
                  <a:t>Ответ на вопрос задачи о вычислении радиуса описанной окружности требует знания теоремы синусов:</a:t>
                </a:r>
              </a:p>
              <a:p>
                <a:pPr marL="0" indent="0" algn="just">
                  <a:buNone/>
                </a:pPr>
                <a:r>
                  <a:rPr lang="en-US" sz="2000" i="1" dirty="0" smtClean="0"/>
                  <a:t>a</a:t>
                </a:r>
                <a:r>
                  <a:rPr lang="ru-RU" sz="2000" i="1" dirty="0" smtClean="0"/>
                  <a:t>/</a:t>
                </a:r>
                <a:r>
                  <a:rPr lang="en-US" sz="2000" i="1" dirty="0" smtClean="0"/>
                  <a:t>sin A =b</a:t>
                </a:r>
                <a:r>
                  <a:rPr lang="ru-RU" sz="2000" i="1" dirty="0" smtClean="0"/>
                  <a:t>/</a:t>
                </a:r>
                <a:r>
                  <a:rPr lang="en-US" sz="2000" i="1" dirty="0" err="1" smtClean="0"/>
                  <a:t>sinB</a:t>
                </a:r>
                <a:r>
                  <a:rPr lang="ru-RU" sz="2000" i="1" dirty="0" smtClean="0"/>
                  <a:t>= с/</a:t>
                </a:r>
                <a:r>
                  <a:rPr lang="en-US" sz="2000" i="1" dirty="0" smtClean="0"/>
                  <a:t>sin C =(</a:t>
                </a:r>
                <a:r>
                  <a:rPr lang="en-US" sz="2000" i="1" dirty="0" err="1" smtClean="0"/>
                  <a:t>a·b·c</a:t>
                </a:r>
                <a:r>
                  <a:rPr lang="en-US" sz="2000" i="1" dirty="0" smtClean="0"/>
                  <a:t>)</a:t>
                </a:r>
                <a:r>
                  <a:rPr lang="ru-RU" sz="2000" i="1" dirty="0" smtClean="0"/>
                  <a:t>:</a:t>
                </a:r>
                <a:r>
                  <a:rPr lang="en-US" sz="2000" i="1" dirty="0" smtClean="0"/>
                  <a:t>2S=2R</a:t>
                </a:r>
                <a:r>
                  <a:rPr lang="ru-RU" sz="2000" i="1" dirty="0" smtClean="0"/>
                  <a:t> 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(5)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.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Из соотношения (5) следует, что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all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=b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/2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sin B 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(15·13)</a:t>
                </a:r>
                <a:r>
                  <a:rPr lang="ru-RU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:(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2 ·12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)= 65/8.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Этот же результат можно получить, применив формулу:</a:t>
                </a:r>
              </a:p>
              <a:p>
                <a:pPr marL="0" indent="0" algn="just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ru-RU" sz="2000" i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Clr>
                    <a:srgbClr val="C00000"/>
                  </a:buClr>
                  <a:buNone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None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 smtClean="0"/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q"/>
                </a:pPr>
                <a:endParaRPr lang="ru-RU" dirty="0"/>
              </a:p>
            </p:txBody>
          </p:sp>
        </mc:Choice>
        <mc:Fallback xmlns="">
          <p:sp>
            <p:nvSpPr>
              <p:cNvPr id="6" name="Содержимое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43372" y="1857364"/>
                <a:ext cx="4857784" cy="4786346"/>
              </a:xfrm>
              <a:blipFill rotWithShape="1">
                <a:blip r:embed="rId2"/>
                <a:stretch>
                  <a:fillRect l="-1998" t="-1014" r="-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V="1">
            <a:off x="857224" y="2214554"/>
            <a:ext cx="2357454" cy="1500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928934"/>
            <a:ext cx="2500330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786" y="3714752"/>
            <a:ext cx="3571900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736" y="4143380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BC79-57EB-43CA-B3AC-710E53427E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gebraanimated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algebraanimated</Template>
  <TotalTime>884</TotalTime>
  <Words>946</Words>
  <Application>Microsoft Office PowerPoint</Application>
  <PresentationFormat>Экран (4:3)</PresentationFormat>
  <Paragraphs>252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Times New Roman</vt:lpstr>
      <vt:lpstr>Wingdings</vt:lpstr>
      <vt:lpstr>algebraanimated</vt:lpstr>
      <vt:lpstr>Формула</vt:lpstr>
      <vt:lpstr>Серии последовательно усложняющихся заданий</vt:lpstr>
      <vt:lpstr>Технология решения геометрических задач</vt:lpstr>
      <vt:lpstr>Технология решения геометрических задач</vt:lpstr>
      <vt:lpstr>Технология усложняющихся упражнений</vt:lpstr>
      <vt:lpstr>1. Определить площадь S</vt:lpstr>
      <vt:lpstr>2. Определить hb – высоту BD </vt:lpstr>
      <vt:lpstr>3. Определить радиус вписанной окружности r  </vt:lpstr>
      <vt:lpstr>4. Определить величину наибольшего внутреннего угла этого треугольника</vt:lpstr>
      <vt:lpstr>5. Определить радиус описанной окружности R</vt:lpstr>
      <vt:lpstr>6. Определить mb – длину медианы BF</vt:lpstr>
      <vt:lpstr>7. Определить lb-длину биссектрисы BE угла B (точка E лежит на отрезке AC)</vt:lpstr>
      <vt:lpstr>8. Определить расстояние между точкой пересечения медиан  G и центром описанной окружности  Оо</vt:lpstr>
      <vt:lpstr>8. Определить расстояние между точкой пересечения медиан  G и центром описанной окружности  Оо (продолжение)</vt:lpstr>
      <vt:lpstr>   8. Определить расстояние между точкой пересечения медиан  G и центром описанной окружности   Оо (продолжение)  </vt:lpstr>
      <vt:lpstr>8. Определить расстояние между точкой пересечения  медиан  G и центром описанной окружности   Оо (продолжение)</vt:lpstr>
      <vt:lpstr>Серии последовательно усложняющихся заданий (I)</vt:lpstr>
      <vt:lpstr>Серии последовательно усложняющихся заданий (I)</vt:lpstr>
      <vt:lpstr>Серии последовательно усложняющихся заданий (I)</vt:lpstr>
      <vt:lpstr>Серии последовательно усложняющихся заданий ( II)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user</cp:lastModifiedBy>
  <cp:revision>62</cp:revision>
  <dcterms:created xsi:type="dcterms:W3CDTF">2011-09-03T15:10:24Z</dcterms:created>
  <dcterms:modified xsi:type="dcterms:W3CDTF">2016-01-26T14:33:40Z</dcterms:modified>
</cp:coreProperties>
</file>