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7" r:id="rId2"/>
    <p:sldId id="328" r:id="rId3"/>
    <p:sldId id="315" r:id="rId4"/>
    <p:sldId id="314" r:id="rId5"/>
    <p:sldId id="323" r:id="rId6"/>
    <p:sldId id="317" r:id="rId7"/>
    <p:sldId id="318" r:id="rId8"/>
    <p:sldId id="319" r:id="rId9"/>
    <p:sldId id="320" r:id="rId10"/>
    <p:sldId id="321" r:id="rId11"/>
    <p:sldId id="326" r:id="rId12"/>
    <p:sldId id="333" r:id="rId13"/>
    <p:sldId id="256" r:id="rId14"/>
    <p:sldId id="289" r:id="rId15"/>
    <p:sldId id="310" r:id="rId16"/>
    <p:sldId id="263" r:id="rId17"/>
    <p:sldId id="267" r:id="rId18"/>
    <p:sldId id="266" r:id="rId19"/>
    <p:sldId id="279" r:id="rId20"/>
    <p:sldId id="257" r:id="rId21"/>
    <p:sldId id="264" r:id="rId22"/>
    <p:sldId id="335" r:id="rId23"/>
    <p:sldId id="308" r:id="rId24"/>
    <p:sldId id="336" r:id="rId25"/>
    <p:sldId id="283" r:id="rId26"/>
    <p:sldId id="291" r:id="rId27"/>
    <p:sldId id="298" r:id="rId28"/>
    <p:sldId id="334" r:id="rId29"/>
    <p:sldId id="287" r:id="rId30"/>
    <p:sldId id="261" r:id="rId31"/>
    <p:sldId id="292" r:id="rId32"/>
    <p:sldId id="294" r:id="rId33"/>
    <p:sldId id="293" r:id="rId34"/>
    <p:sldId id="295" r:id="rId35"/>
    <p:sldId id="338" r:id="rId36"/>
    <p:sldId id="26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660"/>
  </p:normalViewPr>
  <p:slideViewPr>
    <p:cSldViewPr>
      <p:cViewPr>
        <p:scale>
          <a:sx n="66" d="100"/>
          <a:sy n="66" d="100"/>
        </p:scale>
        <p:origin x="-42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82FCE-F3EB-456A-8397-9B441D136ED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B546-5EDC-48CB-98C9-CD6409730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0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D48D3-BBFC-448B-AF09-FC46494399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&#1052;&#1086;&#1076;&#1077;&#1083;&#1080;&#1088;&#1086;&#1074;&#1072;&#1085;&#1080;&#1077;%20&#1091;&#1089;&#1083;&#1086;&#1074;&#1080;&#1103;%20&#1086;&#1082;&#1088;&#1091;&#1078;&#1085;&#1086;&#1089;&#1090;&#1100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лицей № 4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Интегрированный урок  по математике и информатике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450059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1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ОКРУЖНОСТЬ И УГЛЫ</a:t>
            </a:r>
            <a:endParaRPr lang="ru-RU" sz="19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9 класс</a:t>
            </a:r>
          </a:p>
          <a:p>
            <a:pPr algn="r"/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ВКК</a:t>
            </a:r>
          </a:p>
          <a:p>
            <a:pPr algn="r"/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Лихобабина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Р.И.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и ИКТ ВВК 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Ильина С.А.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Воронеж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2015год</a:t>
            </a:r>
          </a:p>
          <a:p>
            <a:endParaRPr lang="ru-RU" dirty="0"/>
          </a:p>
        </p:txBody>
      </p:sp>
      <p:pic>
        <p:nvPicPr>
          <p:cNvPr id="5" name="Рисунок 3" descr="ris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85720" y="2928934"/>
            <a:ext cx="3429024" cy="35004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85720" y="0"/>
            <a:ext cx="4714908" cy="6126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9200" dirty="0" smtClean="0">
                <a:latin typeface="Times New Roman" pitchFamily="18" charset="0"/>
                <a:cs typeface="Times New Roman" pitchFamily="18" charset="0"/>
              </a:rPr>
              <a:t>    Прямая, имеющая с окружностью одну общую точку, называется…</a:t>
            </a:r>
          </a:p>
          <a:p>
            <a:pPr>
              <a:buNone/>
            </a:pPr>
            <a:endParaRPr lang="ru-RU" sz="19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касательная </a:t>
            </a:r>
          </a:p>
          <a:p>
            <a:pPr algn="ctr">
              <a:buNone/>
            </a:pPr>
            <a:endParaRPr lang="ru-RU" sz="19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714884"/>
            <a:ext cx="3929090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072066" y="2225656"/>
            <a:ext cx="3643337" cy="37036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143372" y="357166"/>
            <a:ext cx="2928958" cy="4500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86578" y="385762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14282" y="0"/>
            <a:ext cx="5072098" cy="6126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 </a:t>
            </a: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Представление данных отражающих свойства объекта, существенных для процесса проектирования- </a:t>
            </a:r>
          </a:p>
          <a:p>
            <a:pPr>
              <a:buNone/>
            </a:pP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857760"/>
            <a:ext cx="4214842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 flipH="1">
            <a:off x="7215206" y="6286520"/>
            <a:ext cx="71438" cy="11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7" name="Oval 3"/>
          <p:cNvSpPr>
            <a:spLocks noChangeArrowheads="1"/>
          </p:cNvSpPr>
          <p:nvPr/>
        </p:nvSpPr>
        <p:spPr bwMode="auto">
          <a:xfrm>
            <a:off x="6215074" y="3214686"/>
            <a:ext cx="1081088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6429388" y="1857364"/>
            <a:ext cx="504825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6500826" y="2428868"/>
            <a:ext cx="287338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6893 -2.22222E-6 0.125 0.07477 0.125 0.16667 C 0.125 0.25857 0.06893 0.33334 -3.33333E-6 0.33334 C -0.06892 0.33334 -0.125 0.25857 -0.125 0.16667 C -0.125 0.07477 -0.06892 -2.22222E-6 -3.33333E-6 -2.22222E-6 Z " pathEditMode="relative" rAng="0" ptsTypes="fffff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4509E-6 C 0.10278 -1.44509E-6 0.18663 0.10867 0.18663 0.24231 C 0.18663 0.37619 0.10278 0.48532 -1.94444E-6 0.48532 C -0.10295 0.48532 -0.18646 0.37619 -0.18646 0.24231 C -0.18646 0.10867 -0.10295 -1.44509E-6 -1.94444E-6 -1.44509E-6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«Геометрия является самым могущественным средством для изощрения наших умственных способностей».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Г. Галилей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357190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4500594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1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ОКРУЖНОСТЬ И УГЛЫ</a:t>
            </a:r>
            <a:endParaRPr lang="ru-RU" sz="19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3" descr="ris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929190" y="3000372"/>
            <a:ext cx="3429024" cy="35004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4214842"/>
          </a:xfrm>
        </p:spPr>
        <p:txBody>
          <a:bodyPr>
            <a:normAutofit fontScale="40000" lnSpcReduction="20000"/>
          </a:bodyPr>
          <a:lstStyle/>
          <a:p>
            <a:r>
              <a:rPr lang="ru-RU" sz="15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/>
          </a:p>
          <a:p>
            <a:r>
              <a:rPr lang="ru-RU" sz="9600" b="1" dirty="0" smtClean="0"/>
              <a:t>-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и систематизация знаний, умений и навыков по теме </a:t>
            </a:r>
          </a:p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«Окружность и углы»;</a:t>
            </a:r>
          </a:p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-построение моделей геометрических фигур с использованием ИКТ технологий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 anchor="ctr">
            <a:normAutofit fontScale="62500" lnSpcReduction="20000"/>
          </a:bodyPr>
          <a:lstStyle/>
          <a:p>
            <a:pPr>
              <a:buNone/>
            </a:pPr>
            <a:endParaRPr lang="ru-RU" sz="15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8400" b="1" i="1" dirty="0" smtClean="0">
                <a:latin typeface="Times New Roman" pitchFamily="18" charset="0"/>
                <a:cs typeface="Times New Roman" pitchFamily="18" charset="0"/>
              </a:rPr>
              <a:t>   «Геометрия приближает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8400" b="1" i="1" dirty="0" smtClean="0">
                <a:latin typeface="Times New Roman" pitchFamily="18" charset="0"/>
                <a:cs typeface="Times New Roman" pitchFamily="18" charset="0"/>
              </a:rPr>
              <a:t>разум к истине».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8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400" b="1" dirty="0" smtClean="0">
                <a:latin typeface="Times New Roman" pitchFamily="18" charset="0"/>
                <a:cs typeface="Times New Roman" pitchFamily="18" charset="0"/>
              </a:rPr>
              <a:t>Платон.</a:t>
            </a:r>
            <a:r>
              <a:rPr lang="ru-RU" sz="8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400" dirty="0" smtClean="0"/>
          </a:p>
          <a:p>
            <a:pPr algn="l">
              <a:lnSpc>
                <a:spcPct val="120000"/>
              </a:lnSpc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50046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 со взаимопроверкой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Users\Олег\Desktop\Ильина 2014\отк урок\sales-negotiation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78516" y="2643182"/>
            <a:ext cx="5786967" cy="37147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Сборник задач ГИА 2015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http://ege-ok.ru/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18 №10 стр.98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 21 №12 стр.113</a:t>
            </a:r>
            <a:endParaRPr lang="ru-RU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вариант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19 №10 стр.103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 22 №12 стр.118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окружность  с центром  в точке О проведена хорда АВ. Центральный угол АОВ 80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градусную меру угла  между хордой АВ и  касательной к окружности, проведенной через точку В 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Дана окружность в точке О. Через точку А, расположенную вне окружности , и точку О проведена прямая, пересекающая окружность в точках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длину касательной к данной окружности, если АР= 4 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=9.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окружность  с центром  в точке О проведена хорда АВ. Центральный угол АОВ  105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Через точки А и В проведены касательные к окружности, пересекающиеся в точке Р. Найдите градусную меру угла АРВ.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Дана окружность  радиуса 6 с центром  в точке О. Через точку А, расположенную вне окружности,  и точку О проведена прямая , пересекающая окружность в точках Р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длину отрезка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известно, что длина касательной АВ, проведенной к окружности, равна 8.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411543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1428736"/>
          <a:ext cx="6072230" cy="495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19"/>
                <a:gridCol w="3274911"/>
              </a:tblGrid>
              <a:tr h="95448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вариант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0360"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 </a:t>
                      </a:r>
                      <a:r>
                        <a:rPr lang="ru-RU" sz="4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b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</a:t>
                      </a:r>
                      <a:r>
                        <a:rPr lang="ru-RU" sz="4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b="1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64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64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Графическая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модель 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6248" y="1000108"/>
            <a:ext cx="4400552" cy="5857892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15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 наше достоинство — в способности мыслить. Только мысль возносит нас, а не пространство и время, в которых мы — ничто.</a:t>
            </a:r>
          </a:p>
          <a:p>
            <a:pPr algn="just">
              <a:buNone/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Постараемся же мыслить достойно — в этом основа нравственности».</a:t>
            </a:r>
            <a:endParaRPr lang="ru-RU" sz="9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Блез Паскаль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786214" cy="509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50112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2860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у доски</a:t>
            </a:r>
          </a:p>
          <a:p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 за компьютером</a:t>
            </a:r>
            <a:endParaRPr lang="ru-RU" sz="7200" i="1" dirty="0"/>
          </a:p>
        </p:txBody>
      </p:sp>
      <p:pic>
        <p:nvPicPr>
          <p:cNvPr id="30721" name="Picture 1" descr="D:\Users\Олег\Desktop\Ильина 2014\отк урок\66666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21484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2" name="Содержимое 6" descr="PopMaths460x2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3182"/>
            <a:ext cx="4214842" cy="334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64399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Решение задач :</a:t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9 № 24, стр. 52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Окружность  с центром на стороне АС треугольника АВС проходит через вершину С и касается прямой АВ  в точке В. Найдите диаметр окружности, если АВ=9, АС=12.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19 № 26, стр. 106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Окружность радиуса 12  вписана в равнобедренную трапецию . Точка  касания окружности с боковой стороной  трапеции делит эту сторону в отношении 1:4.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Найдите периметр трапеции.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78581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28604"/>
            <a:ext cx="892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Эстафета-серпантин</a:t>
            </a:r>
            <a:endParaRPr lang="ru-RU" sz="7000" i="1" dirty="0"/>
          </a:p>
        </p:txBody>
      </p:sp>
      <p:pic>
        <p:nvPicPr>
          <p:cNvPr id="45058" name="Picture 2" descr="D:\Users\Олег\Desktop\Ильина 2014\отк урок\a959c632c989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524000" y="1643050"/>
            <a:ext cx="6096000" cy="40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«Самая совершенная линия -</a:t>
            </a:r>
          </a:p>
          <a:p>
            <a:pPr algn="just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окружность». </a:t>
            </a:r>
          </a:p>
          <a:p>
            <a:pPr algn="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( Аристотель)</a:t>
            </a:r>
          </a:p>
          <a:p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2285992"/>
            <a:ext cx="2904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 smtClean="0"/>
          </a:p>
          <a:p>
            <a:endParaRPr lang="en-US" baseline="30000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642918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328614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43900" cy="6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857232"/>
            <a:ext cx="7991502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4400" b="1" i="1" dirty="0" smtClean="0">
                <a:latin typeface="Times New Roman" pitchFamily="18" charset="0"/>
                <a:cs typeface="Arial" charset="0"/>
              </a:rPr>
              <a:t>«Считай несчастным тот день или тот  час, в который ты не усвоил ничего нового и ничего не прибавил к своему образованию»</a:t>
            </a: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Arial" charset="0"/>
              </a:rPr>
              <a:t>Ян </a:t>
            </a:r>
            <a:r>
              <a:rPr lang="ru-RU" sz="4000" i="1" dirty="0" err="1" smtClean="0">
                <a:latin typeface="Times New Roman" pitchFamily="18" charset="0"/>
                <a:cs typeface="Arial" charset="0"/>
              </a:rPr>
              <a:t>Амос</a:t>
            </a:r>
            <a:r>
              <a:rPr lang="ru-RU" sz="4000" i="1" dirty="0" smtClean="0">
                <a:latin typeface="Times New Roman" pitchFamily="18" charset="0"/>
                <a:cs typeface="Arial" charset="0"/>
              </a:rPr>
              <a:t> Коменский.</a:t>
            </a:r>
          </a:p>
          <a:p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2285992"/>
            <a:ext cx="2904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 smtClean="0"/>
          </a:p>
          <a:p>
            <a:endParaRPr lang="en-US" baseline="30000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642918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menski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0100" y="1428736"/>
            <a:ext cx="3286148" cy="404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78581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28604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7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  <a:p>
            <a:endParaRPr lang="ru-RU" sz="7000" i="1" dirty="0"/>
          </a:p>
        </p:txBody>
      </p:sp>
      <p:pic>
        <p:nvPicPr>
          <p:cNvPr id="24578" name="Picture 2" descr="D:\Users\Олег\Desktop\Ильина 2014\отк урок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71678"/>
            <a:ext cx="621510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5719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«Разминка»</a:t>
            </a:r>
            <a:b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mathem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49"/>
            <a:ext cx="7643866" cy="407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8358214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426671" cy="60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8604"/>
            <a:ext cx="4286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Проверка теста</a:t>
            </a:r>
            <a:b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8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953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№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53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53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57422" y="4500571"/>
            <a:ext cx="492922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+3---«3»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+4 ---«4»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+5----«5»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1"/>
            <a:ext cx="8715436" cy="64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28604"/>
            <a:ext cx="892971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Древняя  китайская мудрость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1785926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Скажи мне  - и я забуду,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Покажи мне - и я запомню,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Вовлеки меня – и я пойму.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conference-2-7"/>
          <p:cNvPicPr>
            <a:picLocks noChangeAspect="1" noChangeArrowheads="1"/>
          </p:cNvPicPr>
          <p:nvPr/>
        </p:nvPicPr>
        <p:blipFill>
          <a:blip r:embed="rId4">
            <a:lum bright="-10000" contrast="-20000"/>
          </a:blip>
          <a:srcRect/>
          <a:stretch>
            <a:fillRect/>
          </a:stretch>
        </p:blipFill>
        <p:spPr bwMode="auto">
          <a:xfrm>
            <a:off x="285720" y="1500174"/>
            <a:ext cx="4143404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8581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0"/>
            <a:ext cx="8929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00108"/>
            <a:ext cx="650085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геометрическим задачам.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8581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28604"/>
            <a:ext cx="8929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71472" y="1857364"/>
            <a:ext cx="764386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Из сборника ГИА: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тест 7, задание № 24, № 26.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тест 8, задание № 24.к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Построить графические модели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геометрическим задачам.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8358214" cy="61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14282" y="0"/>
            <a:ext cx="5072098" cy="6126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 </a:t>
            </a:r>
            <a:endParaRPr lang="ru-RU" sz="17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7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7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 flipH="1">
            <a:off x="7215206" y="6286520"/>
            <a:ext cx="71438" cy="114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643702" y="1214422"/>
            <a:ext cx="64294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00760" y="1071546"/>
            <a:ext cx="64294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57884" y="500042"/>
            <a:ext cx="64294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29388" y="214290"/>
            <a:ext cx="64294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929454" y="642918"/>
            <a:ext cx="64294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15074" y="642918"/>
            <a:ext cx="785818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2"/>
          <p:cNvGrpSpPr/>
          <p:nvPr/>
        </p:nvGrpSpPr>
        <p:grpSpPr>
          <a:xfrm>
            <a:off x="7000892" y="1500174"/>
            <a:ext cx="1714512" cy="1714512"/>
            <a:chOff x="7000892" y="1500174"/>
            <a:chExt cx="1714512" cy="1714512"/>
          </a:xfrm>
        </p:grpSpPr>
        <p:sp>
          <p:nvSpPr>
            <p:cNvPr id="31" name="Овал 30"/>
            <p:cNvSpPr/>
            <p:nvPr/>
          </p:nvSpPr>
          <p:spPr>
            <a:xfrm>
              <a:off x="7786710" y="2500306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768" y="2357430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7000892" y="1785926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7572396" y="1500174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072462" y="1928802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7429520" y="1928802"/>
              <a:ext cx="785818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7"/>
          <p:cNvGrpSpPr/>
          <p:nvPr/>
        </p:nvGrpSpPr>
        <p:grpSpPr>
          <a:xfrm>
            <a:off x="7000892" y="4929198"/>
            <a:ext cx="1643074" cy="1714512"/>
            <a:chOff x="7000892" y="4929198"/>
            <a:chExt cx="1643074" cy="1714512"/>
          </a:xfrm>
        </p:grpSpPr>
        <p:sp>
          <p:nvSpPr>
            <p:cNvPr id="49" name="Овал 48"/>
            <p:cNvSpPr/>
            <p:nvPr/>
          </p:nvSpPr>
          <p:spPr>
            <a:xfrm>
              <a:off x="7786710" y="5929330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7143768" y="5786454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7000892" y="5214950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7500958" y="4929198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8001024" y="5357826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7429520" y="5357826"/>
              <a:ext cx="785818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79"/>
          <p:cNvGrpSpPr/>
          <p:nvPr/>
        </p:nvGrpSpPr>
        <p:grpSpPr>
          <a:xfrm>
            <a:off x="5715008" y="2357454"/>
            <a:ext cx="3214710" cy="3357586"/>
            <a:chOff x="5715008" y="2357454"/>
            <a:chExt cx="3214710" cy="3357586"/>
          </a:xfrm>
        </p:grpSpPr>
        <p:grpSp>
          <p:nvGrpSpPr>
            <p:cNvPr id="5" name="Группа 75"/>
            <p:cNvGrpSpPr/>
            <p:nvPr/>
          </p:nvGrpSpPr>
          <p:grpSpPr>
            <a:xfrm>
              <a:off x="5715008" y="2357454"/>
              <a:ext cx="3214710" cy="3357586"/>
              <a:chOff x="5572132" y="2428868"/>
              <a:chExt cx="3214710" cy="3357586"/>
            </a:xfrm>
          </p:grpSpPr>
          <p:grpSp>
            <p:nvGrpSpPr>
              <p:cNvPr id="6" name="Группа 74"/>
              <p:cNvGrpSpPr/>
              <p:nvPr/>
            </p:nvGrpSpPr>
            <p:grpSpPr>
              <a:xfrm>
                <a:off x="5643570" y="2428868"/>
                <a:ext cx="3143272" cy="2643206"/>
                <a:chOff x="5572132" y="2428868"/>
                <a:chExt cx="3143272" cy="2643206"/>
              </a:xfrm>
            </p:grpSpPr>
            <p:grpSp>
              <p:nvGrpSpPr>
                <p:cNvPr id="7" name="Группа 73"/>
                <p:cNvGrpSpPr/>
                <p:nvPr/>
              </p:nvGrpSpPr>
              <p:grpSpPr>
                <a:xfrm>
                  <a:off x="5572132" y="2428868"/>
                  <a:ext cx="1714512" cy="1714512"/>
                  <a:chOff x="5572132" y="2428868"/>
                  <a:chExt cx="1714512" cy="1714512"/>
                </a:xfrm>
              </p:grpSpPr>
              <p:sp>
                <p:nvSpPr>
                  <p:cNvPr id="37" name="Овал 36"/>
                  <p:cNvSpPr/>
                  <p:nvPr/>
                </p:nvSpPr>
                <p:spPr>
                  <a:xfrm>
                    <a:off x="6357950" y="3429000"/>
                    <a:ext cx="642942" cy="71438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Овал 37"/>
                  <p:cNvSpPr/>
                  <p:nvPr/>
                </p:nvSpPr>
                <p:spPr>
                  <a:xfrm>
                    <a:off x="5715008" y="3286124"/>
                    <a:ext cx="642942" cy="71438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Овал 38"/>
                  <p:cNvSpPr/>
                  <p:nvPr/>
                </p:nvSpPr>
                <p:spPr>
                  <a:xfrm>
                    <a:off x="5572132" y="2714620"/>
                    <a:ext cx="642942" cy="71438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Овал 39"/>
                  <p:cNvSpPr/>
                  <p:nvPr/>
                </p:nvSpPr>
                <p:spPr>
                  <a:xfrm>
                    <a:off x="6143636" y="2428868"/>
                    <a:ext cx="642942" cy="71438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Овал 40"/>
                  <p:cNvSpPr/>
                  <p:nvPr/>
                </p:nvSpPr>
                <p:spPr>
                  <a:xfrm>
                    <a:off x="6643702" y="2857496"/>
                    <a:ext cx="642942" cy="71438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Овал 41"/>
                  <p:cNvSpPr/>
                  <p:nvPr/>
                </p:nvSpPr>
                <p:spPr>
                  <a:xfrm>
                    <a:off x="6000760" y="2857496"/>
                    <a:ext cx="785818" cy="71438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3" name="Овал 42"/>
                <p:cNvSpPr/>
                <p:nvPr/>
              </p:nvSpPr>
              <p:spPr>
                <a:xfrm>
                  <a:off x="7786710" y="4357694"/>
                  <a:ext cx="642942" cy="7143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7143768" y="4214818"/>
                  <a:ext cx="642942" cy="7143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000892" y="3643314"/>
                  <a:ext cx="642942" cy="7143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7572396" y="3357562"/>
                  <a:ext cx="642942" cy="7143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8072462" y="3786190"/>
                  <a:ext cx="642942" cy="7143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7429520" y="3786190"/>
                  <a:ext cx="785818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1" name="Овал 60"/>
              <p:cNvSpPr/>
              <p:nvPr/>
            </p:nvSpPr>
            <p:spPr>
              <a:xfrm>
                <a:off x="6357950" y="5072074"/>
                <a:ext cx="642942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5643570" y="4929198"/>
                <a:ext cx="642942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572132" y="4357694"/>
                <a:ext cx="642942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6143636" y="4071942"/>
                <a:ext cx="642942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643702" y="4500570"/>
                <a:ext cx="642942" cy="7143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Овал 65"/>
            <p:cNvSpPr/>
            <p:nvPr/>
          </p:nvSpPr>
          <p:spPr>
            <a:xfrm>
              <a:off x="6143636" y="4429132"/>
              <a:ext cx="785818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76"/>
          <p:cNvGrpSpPr/>
          <p:nvPr/>
        </p:nvGrpSpPr>
        <p:grpSpPr>
          <a:xfrm>
            <a:off x="4786314" y="5143488"/>
            <a:ext cx="1643074" cy="1714512"/>
            <a:chOff x="4786314" y="5143488"/>
            <a:chExt cx="1643074" cy="1714512"/>
          </a:xfrm>
        </p:grpSpPr>
        <p:sp>
          <p:nvSpPr>
            <p:cNvPr id="67" name="Овал 66"/>
            <p:cNvSpPr/>
            <p:nvPr/>
          </p:nvSpPr>
          <p:spPr>
            <a:xfrm>
              <a:off x="5572132" y="6143620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929190" y="6000744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4786314" y="5429240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5357818" y="5143488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5786446" y="5572116"/>
              <a:ext cx="642942" cy="7143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214942" y="5572140"/>
              <a:ext cx="785818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0" y="1357298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Спасибо </a:t>
            </a:r>
          </a:p>
          <a:p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7" grpId="0" animBg="1"/>
      <p:bldP spid="28" grpId="0" animBg="1"/>
      <p:bldP spid="29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Наука о свойствах геометрических фигур-   </a:t>
            </a: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5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00496" y="928670"/>
            <a:ext cx="3143272" cy="64294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290"/>
            <a:ext cx="414340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1785926"/>
            <a:ext cx="1500198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Закончите  предложение: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8291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Окружность-это угол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 360 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143380"/>
            <a:ext cx="3714776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5072066" y="2000240"/>
            <a:ext cx="3500462" cy="37147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585779" y="3543838"/>
            <a:ext cx="660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929222" cy="548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Угол, вершина которого лежит на окружности,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а стороны пересекают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окружность, называется…</a:t>
            </a:r>
          </a:p>
          <a:p>
            <a:pPr>
              <a:buNone/>
            </a:pPr>
            <a:r>
              <a:rPr lang="ru-RU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вписанный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714356"/>
            <a:ext cx="3543296" cy="541180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500570"/>
            <a:ext cx="4143404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6350" stA="50000" endA="300" endPos="55500" dist="1016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857752" y="1928802"/>
            <a:ext cx="3643338" cy="34401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4572000" y="2000237"/>
            <a:ext cx="2590801" cy="2357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143768" y="2000240"/>
            <a:ext cx="928694" cy="33575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643702" y="34290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614866" cy="52689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Угол с вершиной в центре окружности, называется…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</a:t>
            </a:r>
          </a:p>
          <a:p>
            <a:pPr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43446"/>
            <a:ext cx="4500594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572000" y="1357298"/>
            <a:ext cx="3857652" cy="40005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4429124" y="3297226"/>
            <a:ext cx="2122489" cy="11319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551613" y="3297227"/>
            <a:ext cx="2020915" cy="1274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407150" y="2865426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Наибольшая из хорд окружности называется...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диаметр </a:t>
            </a:r>
          </a:p>
          <a:p>
            <a:pPr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500570"/>
            <a:ext cx="4143404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857752" y="1500174"/>
            <a:ext cx="3643338" cy="37147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5500694" y="1928802"/>
            <a:ext cx="2286016" cy="28575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15140" y="3357562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Олег\Desktop\Ильина 2014\отк урок\reWalls.com-24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210080" cy="51974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9200" dirty="0" smtClean="0"/>
              <a:t> </a:t>
            </a:r>
            <a:r>
              <a:rPr lang="ru-RU" sz="19200" dirty="0" smtClean="0">
                <a:latin typeface="Times New Roman" pitchFamily="18" charset="0"/>
                <a:cs typeface="Times New Roman" pitchFamily="18" charset="0"/>
              </a:rPr>
              <a:t>Мера дуги окружности равна мере....</a:t>
            </a:r>
          </a:p>
          <a:p>
            <a:pPr algn="ctr">
              <a:buNone/>
            </a:pPr>
            <a:endParaRPr lang="ru-RU" sz="19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центрального </a:t>
            </a:r>
          </a:p>
          <a:p>
            <a:pPr algn="ctr">
              <a:buNone/>
            </a:pPr>
            <a:r>
              <a:rPr lang="ru-RU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угла</a:t>
            </a:r>
            <a:endParaRPr lang="ru-RU" sz="19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929066"/>
            <a:ext cx="4214842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flipV="1">
            <a:off x="6357950" y="3387427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О</a:t>
            </a:r>
          </a:p>
        </p:txBody>
      </p:sp>
      <p:sp>
        <p:nvSpPr>
          <p:cNvPr id="17" name="Дуга 16"/>
          <p:cNvSpPr/>
          <p:nvPr/>
        </p:nvSpPr>
        <p:spPr>
          <a:xfrm>
            <a:off x="4929190" y="400050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714876" y="1785926"/>
            <a:ext cx="3857652" cy="40005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5429256" y="3786190"/>
            <a:ext cx="1357322" cy="15716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500694" y="2143116"/>
            <a:ext cx="1285884" cy="16430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550026" y="3294054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О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000496" y="3571876"/>
            <a:ext cx="2857520" cy="142876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9" grpId="0" animBg="1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615</Words>
  <Application>Microsoft Office PowerPoint</Application>
  <PresentationFormat>Экран (4:3)</PresentationFormat>
  <Paragraphs>213</Paragraphs>
  <Slides>36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МБОУ лицей № 4  Интегрированный урок  по математике и информатике </vt:lpstr>
      <vt:lpstr> </vt:lpstr>
      <vt:lpstr>Повторение «Разминка» </vt:lpstr>
      <vt:lpstr>Наука о свойствах геометрических фигур-   геометрия</vt:lpstr>
      <vt:lpstr> Закончите  предложение: </vt:lpstr>
      <vt:lpstr> </vt:lpstr>
      <vt:lpstr> </vt:lpstr>
      <vt:lpstr> </vt:lpstr>
      <vt:lpstr> </vt:lpstr>
      <vt:lpstr> </vt:lpstr>
      <vt:lpstr> </vt:lpstr>
      <vt:lpstr>Презентация PowerPoint</vt:lpstr>
      <vt:lpstr>    </vt:lpstr>
      <vt:lpstr>Цель урока:</vt:lpstr>
      <vt:lpstr>Презентация PowerPoint</vt:lpstr>
      <vt:lpstr>  Работа в парах со взаимопроверкой </vt:lpstr>
      <vt:lpstr>Сборник задач ГИА 2015  http://ege-ok.ru/</vt:lpstr>
      <vt:lpstr> </vt:lpstr>
      <vt:lpstr> ПРАВИЛЬНЫЙ ОТВЕТ</vt:lpstr>
      <vt:lpstr>Презентация PowerPoint</vt:lpstr>
      <vt:lpstr>Решение задач : тест 9 № 24, стр. 52</vt:lpstr>
      <vt:lpstr>Презентация PowerPoint</vt:lpstr>
      <vt:lpstr>Решение задач тест 19 № 26, стр. 106</vt:lpstr>
      <vt:lpstr>Презентация PowerPoint</vt:lpstr>
      <vt:lpstr>Презентация PowerPoint</vt:lpstr>
      <vt:lpstr>Презентация PowerPoint</vt:lpstr>
      <vt:lpstr>КРОССВОРД </vt:lpstr>
      <vt:lpstr>Презентация PowerPoint</vt:lpstr>
      <vt:lpstr>Презентация PowerPoint</vt:lpstr>
      <vt:lpstr>Ds</vt:lpstr>
      <vt:lpstr>Проверка теста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Инфо</cp:lastModifiedBy>
  <cp:revision>160</cp:revision>
  <dcterms:created xsi:type="dcterms:W3CDTF">2014-11-08T02:05:02Z</dcterms:created>
  <dcterms:modified xsi:type="dcterms:W3CDTF">2016-12-06T07:28:25Z</dcterms:modified>
</cp:coreProperties>
</file>