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7" r:id="rId18"/>
    <p:sldId id="276" r:id="rId19"/>
    <p:sldId id="278" r:id="rId20"/>
    <p:sldId id="279" r:id="rId21"/>
    <p:sldId id="280" r:id="rId22"/>
    <p:sldId id="282" r:id="rId23"/>
    <p:sldId id="28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6" autoAdjust="0"/>
    <p:restoredTop sz="90929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39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42D6-379E-445E-99CC-C6A87BF9731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6E75C-2B3B-48DA-82B7-4E3809CB1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6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10600" cy="3810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419600"/>
            <a:ext cx="6096000" cy="16002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C3FF41-BE49-4CFF-A924-61DF3D8F11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11B4B-92A0-42AA-B693-1BD293BF15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8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9D4C8-D867-47B8-B83B-4A70B31B91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0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0BEF4-3FD1-4E6D-AD74-BE4CC9ECA2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5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912C8-8916-4556-A0DF-FAF78283E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91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1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B945F-1E60-4290-911B-0BB6FCC13B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3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9405A-D6C1-4EA8-BA0A-8BF82C0662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5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198E9-2DBE-41A4-A85C-9DA3A03A8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9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F6506-21DD-4DB6-8334-2750D410E9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0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03FCE-AAE2-414A-85FE-7C0379257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5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B7A0F-80FA-4B0F-AE91-302757A441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8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610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8534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223CAE-EF78-4D57-9C1D-809215849E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Метод опорных задач по геометрии</a:t>
            </a:r>
            <a:endParaRPr lang="ru-RU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itchFamily="18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808" y="4419600"/>
            <a:ext cx="5976664" cy="1600200"/>
          </a:xfrm>
        </p:spPr>
        <p:txBody>
          <a:bodyPr/>
          <a:lstStyle/>
          <a:p>
            <a:r>
              <a:rPr lang="ru-RU" sz="2800" b="1" dirty="0" err="1" smtClean="0"/>
              <a:t>Черноусенко</a:t>
            </a:r>
            <a:r>
              <a:rPr lang="ru-RU" sz="2800" b="1" dirty="0" smtClean="0"/>
              <a:t> Т.И., доцент кафедры ЕМД и ИТ СКИРО ПК и ПРО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80120"/>
          </a:xfrm>
        </p:spPr>
        <p:txBody>
          <a:bodyPr/>
          <a:lstStyle/>
          <a:p>
            <a:r>
              <a:rPr lang="ru-RU" sz="4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Помните!</a:t>
            </a:r>
            <a:endParaRPr lang="ru-RU" sz="44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42913" algn="just">
              <a:buNone/>
            </a:pPr>
            <a:r>
              <a:rPr lang="ru-RU" sz="3000" dirty="0" smtClean="0"/>
              <a:t>Очень важным для «задачного рисунка» является его простота, лаконичность. </a:t>
            </a:r>
          </a:p>
          <a:p>
            <a:pPr marL="0" indent="442913" algn="just">
              <a:buNone/>
            </a:pPr>
            <a:r>
              <a:rPr lang="ru-RU" sz="3000" dirty="0" smtClean="0"/>
              <a:t>Иногда в результате анализа решения задачи приходится отказываться от уже построенного изображения и выполнять новый чертеж, </a:t>
            </a:r>
            <a:r>
              <a:rPr lang="ru-RU" sz="3000" dirty="0"/>
              <a:t>о</a:t>
            </a:r>
            <a:r>
              <a:rPr lang="ru-RU" sz="3000" dirty="0" smtClean="0"/>
              <a:t>бладающий большей простотой и наглядностью, наиболее верно изображающий расположение фигур в соответствии с условием задачи.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2119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300" b="1" i="1" dirty="0" smtClean="0">
                <a:solidFill>
                  <a:srgbClr val="990033"/>
                </a:solidFill>
              </a:rPr>
              <a:t>Задача 2.</a:t>
            </a:r>
            <a:r>
              <a:rPr lang="ru-RU" sz="2300" i="1" dirty="0" smtClean="0"/>
              <a:t> </a:t>
            </a:r>
            <a:r>
              <a:rPr lang="ru-RU" sz="2300" dirty="0" smtClean="0"/>
              <a:t>Медиана ВН треугольника АВС пересекается с его биссектрисой АМ в точке К и делится этой точкой на два равных отрезка. Найдите площадь этого треугольника, если </a:t>
            </a:r>
            <a:r>
              <a:rPr lang="en-US" sz="2300" dirty="0" smtClean="0"/>
              <a:t>BH</a:t>
            </a:r>
            <a:r>
              <a:rPr lang="ru-RU" sz="2300" dirty="0" smtClean="0"/>
              <a:t>=16 см, </a:t>
            </a:r>
            <a:r>
              <a:rPr lang="en-US" sz="2300" dirty="0" smtClean="0"/>
              <a:t>AM=20</a:t>
            </a:r>
            <a:r>
              <a:rPr lang="ru-RU" sz="2300" dirty="0" smtClean="0"/>
              <a:t> см. </a:t>
            </a:r>
            <a:endParaRPr lang="ru-RU" sz="23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Изобразим</a:t>
            </a:r>
            <a:r>
              <a:rPr lang="el-GR" dirty="0"/>
              <a:t> Δ</a:t>
            </a:r>
            <a:r>
              <a:rPr lang="en-US" dirty="0" smtClean="0"/>
              <a:t>ABC</a:t>
            </a:r>
            <a:r>
              <a:rPr lang="ru-RU" dirty="0" smtClean="0"/>
              <a:t> в соответствии с условием задачи. </a:t>
            </a:r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83968" y="1905000"/>
                <a:ext cx="4555232" cy="4191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Рассуждаем: </a:t>
                </a:r>
              </a:p>
              <a:p>
                <a:pPr marL="0" indent="0">
                  <a:buNone/>
                </a:pPr>
                <a:r>
                  <a:rPr lang="ru-RU" dirty="0" smtClean="0"/>
                  <a:t>Т.к. К-середина </a:t>
                </a:r>
                <a:r>
                  <a:rPr lang="en-US" dirty="0" smtClean="0"/>
                  <a:t>BH </a:t>
                </a:r>
                <a:r>
                  <a:rPr lang="ru-RU" dirty="0" smtClean="0"/>
                  <a:t>и АМ-биссектриса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𝐵𝐴𝐶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, то </m:t>
                    </m:r>
                  </m:oMath>
                </a14:m>
                <a:r>
                  <a:rPr lang="en-US" dirty="0" smtClean="0"/>
                  <a:t>AK</a:t>
                </a:r>
                <a:r>
                  <a:rPr lang="ru-RU" dirty="0" smtClean="0"/>
                  <a:t> – медиана и биссектриса в </a:t>
                </a:r>
                <a:r>
                  <a:rPr lang="el-GR" dirty="0"/>
                  <a:t>Δ</a:t>
                </a:r>
                <a:r>
                  <a:rPr lang="en-US" dirty="0" smtClean="0"/>
                  <a:t>ABH</a:t>
                </a:r>
                <a:r>
                  <a:rPr lang="ru-RU" dirty="0" smtClean="0"/>
                  <a:t>. Поэтому </a:t>
                </a:r>
                <a:r>
                  <a:rPr lang="el-GR" dirty="0"/>
                  <a:t>Δ</a:t>
                </a:r>
                <a:r>
                  <a:rPr lang="en-US" dirty="0" smtClean="0"/>
                  <a:t>ABH</a:t>
                </a:r>
                <a:r>
                  <a:rPr lang="ru-RU" dirty="0" smtClean="0"/>
                  <a:t>- равнобедренный  (</a:t>
                </a:r>
                <a:r>
                  <a:rPr lang="en-US" dirty="0" smtClean="0"/>
                  <a:t>AB=AH</a:t>
                </a:r>
                <a:r>
                  <a:rPr lang="ru-RU" dirty="0" smtClean="0"/>
                  <a:t>)</a:t>
                </a:r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:r>
                  <a:rPr lang="en-US" dirty="0" smtClean="0"/>
                  <a:t>AK </a:t>
                </a:r>
                <a:r>
                  <a:rPr lang="ru-RU" dirty="0" smtClean="0"/>
                  <a:t>– его высота.  </a:t>
                </a:r>
              </a:p>
              <a:p>
                <a:pPr marL="0" indent="0">
                  <a:buNone/>
                </a:pPr>
                <a:r>
                  <a:rPr lang="ru-RU" i="1" dirty="0" smtClean="0"/>
                  <a:t>Видим, что нужен другой чертеж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11" name="Объект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83968" y="1905000"/>
                <a:ext cx="4555232" cy="4191000"/>
              </a:xfrm>
              <a:blipFill rotWithShape="1">
                <a:blip r:embed="rId2"/>
                <a:stretch>
                  <a:fillRect l="-2811" t="-1456" b="-18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8897" r="50305" b="11208"/>
          <a:stretch/>
        </p:blipFill>
        <p:spPr bwMode="auto">
          <a:xfrm>
            <a:off x="179512" y="3501008"/>
            <a:ext cx="3384376" cy="23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7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08112"/>
          </a:xfrm>
        </p:spPr>
        <p:txBody>
          <a:bodyPr/>
          <a:lstStyle/>
          <a:p>
            <a:pPr algn="l"/>
            <a:r>
              <a:rPr lang="ru-RU" sz="2800" b="1" i="1" dirty="0">
                <a:solidFill>
                  <a:srgbClr val="990033"/>
                </a:solidFill>
              </a:rPr>
              <a:t>Задача 2</a:t>
            </a:r>
            <a:r>
              <a:rPr lang="ru-RU" sz="2800" b="1" i="1" dirty="0" smtClean="0">
                <a:solidFill>
                  <a:srgbClr val="990033"/>
                </a:solidFill>
              </a:rPr>
              <a:t>. Решение</a:t>
            </a: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04800" y="980728"/>
            <a:ext cx="4191000" cy="51152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Получается совершенно другое  изображение </a:t>
            </a:r>
            <a:r>
              <a:rPr lang="el-GR" dirty="0"/>
              <a:t>Δ</a:t>
            </a:r>
            <a:r>
              <a:rPr lang="en-US" i="1" dirty="0" smtClean="0"/>
              <a:t>AB</a:t>
            </a:r>
            <a:r>
              <a:rPr lang="ru-RU" i="1" dirty="0" smtClean="0"/>
              <a:t>С:</a:t>
            </a:r>
          </a:p>
          <a:p>
            <a:pPr marL="0" indent="0">
              <a:buNone/>
            </a:pPr>
            <a:endParaRPr lang="ru-RU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11960" y="980728"/>
                <a:ext cx="4824536" cy="51152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400" dirty="0" smtClean="0"/>
                  <a:t>АК-серединный перпендикуляр отрезка ВН, ВК=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/>
                  <a:t> </a:t>
                </a:r>
                <a:r>
                  <a:rPr lang="en-US" sz="2400" dirty="0" smtClean="0"/>
                  <a:t>BH = 8 – </a:t>
                </a:r>
                <a:r>
                  <a:rPr lang="ru-RU" sz="2400" dirty="0" smtClean="0"/>
                  <a:t>высота</a:t>
                </a:r>
              </a:p>
              <a:p>
                <a:pPr marL="0" indent="0">
                  <a:buNone/>
                </a:pPr>
                <a:r>
                  <a:rPr lang="el-GR" sz="2400" dirty="0"/>
                  <a:t>Δ</a:t>
                </a:r>
                <a:r>
                  <a:rPr lang="en-US" sz="2400" dirty="0" smtClean="0"/>
                  <a:t>AB</a:t>
                </a:r>
                <a:r>
                  <a:rPr lang="ru-RU" sz="2400" dirty="0" smtClean="0"/>
                  <a:t>М.  Поэтому: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S</a:t>
                </a:r>
                <a:r>
                  <a:rPr lang="el-GR" sz="2400" dirty="0"/>
                  <a:t> </a:t>
                </a:r>
                <a:r>
                  <a:rPr lang="el-GR" sz="2400" baseline="-25000" dirty="0"/>
                  <a:t>Δ</a:t>
                </a:r>
                <a:r>
                  <a:rPr lang="en-US" sz="2400" baseline="-25000" dirty="0"/>
                  <a:t>AB</a:t>
                </a:r>
                <a:r>
                  <a:rPr lang="ru-RU" sz="2400" baseline="-25000" dirty="0"/>
                  <a:t>М</a:t>
                </a:r>
                <a:r>
                  <a:rPr lang="en-US" sz="2400" baseline="-25000" dirty="0" smtClean="0"/>
                  <a:t> </a:t>
                </a:r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АМ·ВК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/>
                  <a:t> ·20</a:t>
                </a:r>
                <a:r>
                  <a:rPr lang="en-US" sz="2400" dirty="0"/>
                  <a:t> </a:t>
                </a:r>
                <a:r>
                  <a:rPr lang="ru-RU" sz="2400" dirty="0" smtClean="0"/>
                  <a:t>·8 = 80.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Т.к. </a:t>
                </a:r>
                <a:r>
                  <a:rPr lang="ru-RU" sz="2400" i="1" dirty="0" smtClean="0"/>
                  <a:t>АВ=АН </a:t>
                </a:r>
                <a:r>
                  <a:rPr lang="ru-RU" sz="2400" dirty="0" smtClean="0"/>
                  <a:t>и </a:t>
                </a:r>
                <a:r>
                  <a:rPr lang="ru-RU" sz="2400" i="1" dirty="0" smtClean="0"/>
                  <a:t>ВН</a:t>
                </a:r>
                <a:r>
                  <a:rPr lang="ru-RU" sz="2400" dirty="0" smtClean="0"/>
                  <a:t>-медиана </a:t>
                </a:r>
                <a:r>
                  <a:rPr lang="el-GR" sz="2400" dirty="0" smtClean="0"/>
                  <a:t>Δ</a:t>
                </a:r>
                <a:r>
                  <a:rPr lang="en-US" sz="2400" i="1" dirty="0" smtClean="0"/>
                  <a:t>AB</a:t>
                </a:r>
                <a:r>
                  <a:rPr lang="ru-RU" sz="2400" i="1" dirty="0" smtClean="0"/>
                  <a:t>С,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то АС=2АВ. По свойству биссектрисы угла в </a:t>
                </a:r>
                <a:r>
                  <a:rPr lang="el-GR" sz="2400" dirty="0"/>
                  <a:t>Δ</a:t>
                </a:r>
                <a:r>
                  <a:rPr lang="en-US" sz="2400" dirty="0"/>
                  <a:t>ABC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 имеем    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СМ:МВ=АС:АВ=2:1, значит,  СВ:МВ=3:1 и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 </a:t>
                </a:r>
                <a:r>
                  <a:rPr lang="en-US" sz="2400" dirty="0" smtClean="0"/>
                  <a:t>S</a:t>
                </a:r>
                <a:r>
                  <a:rPr lang="el-GR" sz="2400" dirty="0"/>
                  <a:t> </a:t>
                </a:r>
                <a:r>
                  <a:rPr lang="el-GR" sz="2400" baseline="-25000" dirty="0"/>
                  <a:t>Δ</a:t>
                </a:r>
                <a:r>
                  <a:rPr lang="en-US" sz="2400" i="1" baseline="-25000" dirty="0"/>
                  <a:t>AB</a:t>
                </a:r>
                <a:r>
                  <a:rPr lang="ru-RU" sz="2400" i="1" baseline="-25000" dirty="0" smtClean="0"/>
                  <a:t>С</a:t>
                </a:r>
                <a:r>
                  <a:rPr lang="en-US" sz="2400" i="1" baseline="-25000" dirty="0" smtClean="0"/>
                  <a:t> </a:t>
                </a:r>
                <a:r>
                  <a:rPr lang="en-US" sz="2400" i="1" dirty="0" smtClean="0"/>
                  <a:t>= 3 S</a:t>
                </a:r>
                <a:r>
                  <a:rPr lang="el-GR" sz="2400" dirty="0"/>
                  <a:t> </a:t>
                </a:r>
                <a:r>
                  <a:rPr lang="el-GR" sz="2400" baseline="-25000" dirty="0"/>
                  <a:t>Δ</a:t>
                </a:r>
                <a:r>
                  <a:rPr lang="en-US" sz="2400" i="1" baseline="-25000" dirty="0" smtClean="0"/>
                  <a:t>AB</a:t>
                </a:r>
                <a:r>
                  <a:rPr lang="ru-RU" sz="2400" i="1" baseline="-25000" dirty="0" smtClean="0"/>
                  <a:t>М </a:t>
                </a:r>
                <a:r>
                  <a:rPr lang="ru-RU" sz="2400" i="1" dirty="0" smtClean="0"/>
                  <a:t>= 3·80= 240 (см</a:t>
                </a:r>
                <a:r>
                  <a:rPr lang="ru-RU" sz="2400" i="1" baseline="30000" dirty="0" smtClean="0"/>
                  <a:t>2</a:t>
                </a:r>
                <a:r>
                  <a:rPr lang="ru-RU" sz="2400" i="1" dirty="0" smtClean="0"/>
                  <a:t>).</a:t>
                </a:r>
              </a:p>
              <a:p>
                <a:pPr marL="0" indent="0">
                  <a:buNone/>
                </a:pPr>
                <a:r>
                  <a:rPr lang="ru-RU" sz="2400" b="1" i="1" dirty="0" smtClean="0">
                    <a:solidFill>
                      <a:srgbClr val="990033"/>
                    </a:solidFill>
                  </a:rPr>
                  <a:t>Ответ:</a:t>
                </a:r>
                <a:r>
                  <a:rPr lang="en-US" sz="2400" b="1" i="1" dirty="0" smtClean="0">
                    <a:solidFill>
                      <a:srgbClr val="990033"/>
                    </a:solidFill>
                  </a:rPr>
                  <a:t> </a:t>
                </a:r>
                <a:r>
                  <a:rPr lang="ru-RU" sz="2400" i="1" dirty="0"/>
                  <a:t>240 (см</a:t>
                </a:r>
                <a:r>
                  <a:rPr lang="ru-RU" sz="2400" i="1" baseline="30000" dirty="0"/>
                  <a:t>2</a:t>
                </a:r>
                <a:r>
                  <a:rPr lang="ru-RU" sz="2400" i="1" dirty="0"/>
                  <a:t>).</a:t>
                </a:r>
                <a:endParaRPr lang="ru-RU" sz="2400" dirty="0"/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11960" y="980728"/>
                <a:ext cx="4824536" cy="5115272"/>
              </a:xfrm>
              <a:blipFill rotWithShape="1">
                <a:blip r:embed="rId2"/>
                <a:stretch>
                  <a:fillRect l="-2023" t="-954" r="-31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312368" cy="304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3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b="1" i="1" dirty="0" smtClean="0">
                <a:solidFill>
                  <a:srgbClr val="990033"/>
                </a:solidFill>
              </a:rPr>
              <a:t>Задача 3.</a:t>
            </a:r>
            <a:r>
              <a:rPr lang="ru-RU" sz="2400" dirty="0" smtClean="0"/>
              <a:t> Две медианы треугольника, равные 18 и 24, взаимно перпендикулярны. Найти длину третьей медианы этого треугольника.</a:t>
            </a:r>
            <a:endParaRPr lang="ru-RU" sz="24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707904" y="1905000"/>
            <a:ext cx="5328592" cy="4191000"/>
          </a:xfrm>
        </p:spPr>
        <p:txBody>
          <a:bodyPr/>
          <a:lstStyle/>
          <a:p>
            <a:r>
              <a:rPr lang="ru-RU" sz="2400" dirty="0" smtClean="0"/>
              <a:t>Анализируем условие задачи для изображения данного треугольника, отвечающего условию.</a:t>
            </a:r>
          </a:p>
          <a:p>
            <a:r>
              <a:rPr lang="ru-RU" sz="2400" dirty="0" smtClean="0"/>
              <a:t>На рисунке медианы </a:t>
            </a:r>
            <a:r>
              <a:rPr lang="ru-RU" sz="2400" i="1" dirty="0" smtClean="0"/>
              <a:t>АР</a:t>
            </a:r>
            <a:r>
              <a:rPr lang="ru-RU" sz="2400" dirty="0" smtClean="0"/>
              <a:t> и </a:t>
            </a:r>
            <a:r>
              <a:rPr lang="ru-RU" sz="2400" i="1" dirty="0" smtClean="0"/>
              <a:t>ВН</a:t>
            </a:r>
            <a:r>
              <a:rPr lang="ru-RU" sz="2400" dirty="0" smtClean="0"/>
              <a:t> не взаимно перпендикулярны: изображение неверно.</a:t>
            </a:r>
          </a:p>
          <a:p>
            <a:pPr marL="0" indent="0" algn="just">
              <a:buNone/>
            </a:pPr>
            <a:r>
              <a:rPr lang="ru-RU" sz="2300" i="1" dirty="0" smtClean="0"/>
              <a:t>Поэтому искомое изображение треугольника следует начинать, используя условие  перпендикулярности его медиан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6685" r="61199" b="5337"/>
          <a:stretch/>
        </p:blipFill>
        <p:spPr bwMode="auto">
          <a:xfrm>
            <a:off x="107504" y="1916832"/>
            <a:ext cx="352839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0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6104"/>
          </a:xfrm>
        </p:spPr>
        <p:txBody>
          <a:bodyPr/>
          <a:lstStyle/>
          <a:p>
            <a:pPr algn="l"/>
            <a:r>
              <a:rPr lang="ru-RU" sz="2400" b="1" i="1" dirty="0">
                <a:solidFill>
                  <a:srgbClr val="990033"/>
                </a:solidFill>
              </a:rPr>
              <a:t>Задача 3</a:t>
            </a:r>
            <a:r>
              <a:rPr lang="ru-RU" sz="2400" b="1" i="1" dirty="0" smtClean="0">
                <a:solidFill>
                  <a:srgbClr val="990033"/>
                </a:solidFill>
              </a:rPr>
              <a:t>. Построение чертежа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7504" y="908720"/>
                <a:ext cx="4388296" cy="5616624"/>
              </a:xfrm>
            </p:spPr>
            <p:txBody>
              <a:bodyPr/>
              <a:lstStyle/>
              <a:p>
                <a:r>
                  <a:rPr lang="ru-RU" sz="2200" dirty="0" smtClean="0"/>
                  <a:t>Проводим две взаимно перпендикулярные прямые, О - точка их пересечения.</a:t>
                </a:r>
              </a:p>
              <a:p>
                <a:r>
                  <a:rPr lang="ru-RU" sz="2200" dirty="0" smtClean="0"/>
                  <a:t>На одной из этих прямых выбираем точку А и строим точку Р по разные стороны от точки О так, чтобы выполнялось  АО:ОР=2:1</a:t>
                </a:r>
              </a:p>
              <a:p>
                <a:r>
                  <a:rPr lang="ru-RU" sz="2200" dirty="0" smtClean="0"/>
                  <a:t>Точку Н строим аналогично.</a:t>
                </a:r>
              </a:p>
              <a:p>
                <a:r>
                  <a:rPr lang="ru-RU" sz="2200" dirty="0" smtClean="0"/>
                  <a:t>Принимая точки А и В за вершины заданного треугольника и строим третью вершину </a:t>
                </a:r>
                <a:r>
                  <a:rPr lang="ru-RU" sz="2200" i="1" dirty="0" smtClean="0"/>
                  <a:t>С=АН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subHide m:val="on"/>
                        <m:supHide m:val="on"/>
                        <m:ctrlPr>
                          <a:rPr lang="ru-RU" sz="22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ru-RU" sz="2200" b="0" i="1" smtClean="0">
                            <a:latin typeface="Cambria Math"/>
                            <a:ea typeface="Cambria Math"/>
                          </a:rPr>
                          <m:t>В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</m:nary>
                  </m:oMath>
                </a14:m>
                <a:endParaRPr lang="ru-RU" sz="2200" i="1" dirty="0" smtClean="0"/>
              </a:p>
              <a:p>
                <a:r>
                  <a:rPr lang="ru-RU" sz="2200" dirty="0" smtClean="0"/>
                  <a:t>Докажем, что  ВН и АР </a:t>
                </a:r>
                <a:r>
                  <a:rPr lang="en-US" sz="2200" dirty="0" smtClean="0"/>
                  <a:t>–</a:t>
                </a:r>
                <a:r>
                  <a:rPr lang="ru-RU" sz="2200" dirty="0" smtClean="0"/>
                  <a:t>медианы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ru-RU" sz="2200" dirty="0" smtClean="0"/>
                  <a:t> АВС</a:t>
                </a:r>
                <a:endParaRPr lang="ru-RU" sz="2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7504" y="908720"/>
                <a:ext cx="4388296" cy="5616624"/>
              </a:xfrm>
              <a:blipFill rotWithShape="1">
                <a:blip r:embed="rId2"/>
                <a:stretch>
                  <a:fillRect l="-1528" t="-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191000" cy="5187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5" t="5944" r="5925" b="4803"/>
          <a:stretch/>
        </p:blipFill>
        <p:spPr bwMode="auto">
          <a:xfrm>
            <a:off x="5436096" y="980728"/>
            <a:ext cx="3487291" cy="461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7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6104"/>
          </a:xfrm>
        </p:spPr>
        <p:txBody>
          <a:bodyPr/>
          <a:lstStyle/>
          <a:p>
            <a:pPr algn="l"/>
            <a:r>
              <a:rPr lang="ru-RU" sz="2800" b="1" i="1" dirty="0">
                <a:solidFill>
                  <a:srgbClr val="990033"/>
                </a:solidFill>
              </a:rPr>
              <a:t>Задача 3. </a:t>
            </a:r>
            <a:r>
              <a:rPr lang="ru-RU" sz="2800" b="1" i="1" dirty="0" smtClean="0">
                <a:solidFill>
                  <a:srgbClr val="990033"/>
                </a:solidFill>
              </a:rPr>
              <a:t>Решение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11960" y="836712"/>
                <a:ext cx="4752528" cy="58326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400" dirty="0" smtClean="0"/>
                  <a:t>АР=18, ВН=24.  СМ-</a:t>
                </a:r>
                <a:r>
                  <a:rPr lang="en-US" sz="2400" dirty="0" smtClean="0"/>
                  <a:t>?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АО:ОР=ВО:ОН=2:1</a:t>
                </a:r>
                <a:r>
                  <a:rPr lang="ru-RU" dirty="0" smtClean="0"/>
                  <a:t> (</a:t>
                </a:r>
                <a:r>
                  <a:rPr lang="ru-RU" sz="2000" dirty="0" smtClean="0"/>
                  <a:t>по свойству медиан</a:t>
                </a:r>
                <a:r>
                  <a:rPr lang="ru-RU" dirty="0" smtClean="0"/>
                  <a:t> в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  <a:ea typeface="Cambria Math"/>
                      </a:rPr>
                      <m:t>⊿</m:t>
                    </m:r>
                  </m:oMath>
                </a14:m>
                <a:r>
                  <a:rPr lang="ru-RU" dirty="0" smtClean="0"/>
                  <a:t> АВС)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АО=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 smtClean="0"/>
                  <a:t> АР=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sz="2400" i="1" smtClean="0">
                        <a:latin typeface="Cambria Math"/>
                      </a:rPr>
                      <m:t>·</m:t>
                    </m:r>
                    <m:r>
                      <a:rPr lang="ru-RU" sz="2400" b="0" i="1" smtClean="0">
                        <a:latin typeface="Cambria Math"/>
                      </a:rPr>
                      <m:t>18=12, </m:t>
                    </m:r>
                  </m:oMath>
                </a14:m>
                <a:endParaRPr lang="ru-RU" sz="2400" b="0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</a:rPr>
                      <m:t>ВО=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ru-RU" sz="2400" dirty="0"/>
                      <m:t> АР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sz="2400" i="1">
                        <a:latin typeface="Cambria Math"/>
                      </a:rPr>
                      <m:t>·</m:t>
                    </m:r>
                  </m:oMath>
                </a14:m>
                <a:r>
                  <a:rPr lang="ru-RU" sz="2400" dirty="0" smtClean="0"/>
                  <a:t>24 = 16</a:t>
                </a:r>
              </a:p>
              <a:p>
                <a:pPr marL="0" indent="0">
                  <a:buNone/>
                </a:pPr>
                <a:r>
                  <a:rPr lang="el-GR" sz="2400" dirty="0"/>
                  <a:t>Δ</a:t>
                </a:r>
                <a:r>
                  <a:rPr lang="en-US" sz="2400" dirty="0" smtClean="0"/>
                  <a:t>A</a:t>
                </a:r>
                <a:r>
                  <a:rPr lang="ru-RU" sz="2400" dirty="0" smtClean="0"/>
                  <a:t>О</a:t>
                </a:r>
                <a:r>
                  <a:rPr lang="en-US" sz="2400" dirty="0" smtClean="0"/>
                  <a:t>B</a:t>
                </a:r>
                <a:r>
                  <a:rPr lang="ru-RU" sz="2400" dirty="0" smtClean="0"/>
                  <a:t> – прямоугольный: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 АВ=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b="0" i="1" dirty="0" smtClean="0">
                                <a:latin typeface="Cambria Math"/>
                              </a:rPr>
                              <m:t>АО</m:t>
                            </m:r>
                          </m:e>
                          <m:sup>
                            <m:r>
                              <a:rPr lang="ru-RU" sz="24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4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0" i="1" dirty="0" smtClean="0">
                            <a:latin typeface="Cambria Math"/>
                          </a:rPr>
                          <m:t>ВО</m:t>
                        </m:r>
                      </m:e>
                      <m:sup>
                        <m:r>
                          <a:rPr lang="ru-RU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/>
                  <a:t>= 20 (</a:t>
                </a:r>
                <a:r>
                  <a:rPr lang="ru-RU" sz="1800" dirty="0" smtClean="0"/>
                  <a:t>по т. Пифагора)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ОМ – медиана </a:t>
                </a:r>
                <a:r>
                  <a:rPr lang="el-GR" sz="2400" dirty="0"/>
                  <a:t>Δ</a:t>
                </a:r>
                <a:r>
                  <a:rPr lang="en-US" sz="2400" dirty="0"/>
                  <a:t>A</a:t>
                </a:r>
                <a:r>
                  <a:rPr lang="ru-RU" sz="2400" dirty="0"/>
                  <a:t>О</a:t>
                </a:r>
                <a:r>
                  <a:rPr lang="en-US" sz="2400" dirty="0" smtClean="0"/>
                  <a:t>B</a:t>
                </a:r>
                <a:r>
                  <a:rPr lang="ru-RU" sz="2400" dirty="0" smtClean="0"/>
                  <a:t>, проведенная из вершины прямого угла, ОМ=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/>
                  <a:t> </a:t>
                </a:r>
                <a:r>
                  <a:rPr lang="ru-RU" sz="2400" dirty="0" smtClean="0"/>
                  <a:t>АВ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400" i="1">
                        <a:latin typeface="Cambria Math"/>
                      </a:rPr>
                      <m:t>·</m:t>
                    </m:r>
                  </m:oMath>
                </a14:m>
                <a:r>
                  <a:rPr lang="ru-RU" sz="2400" dirty="0" smtClean="0"/>
                  <a:t>20=10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Учитывая, что СО:ОМ =2:1, получаем: СМ=3ОМ=3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·</m:t>
                    </m:r>
                  </m:oMath>
                </a14:m>
                <a:r>
                  <a:rPr lang="ru-RU" sz="2400" dirty="0" smtClean="0"/>
                  <a:t>10=30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11960" y="836712"/>
                <a:ext cx="4752528" cy="5832648"/>
              </a:xfrm>
              <a:blipFill rotWithShape="1">
                <a:blip r:embed="rId2"/>
                <a:stretch>
                  <a:fillRect l="-2051" t="-836" r="-513" b="-2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5" t="5944" r="5925" b="4803"/>
          <a:stretch/>
        </p:blipFill>
        <p:spPr bwMode="auto">
          <a:xfrm>
            <a:off x="675703" y="1228834"/>
            <a:ext cx="3487293" cy="461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14800" y="2971800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⊿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47641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6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i="1" dirty="0">
                <a:solidFill>
                  <a:srgbClr val="990033"/>
                </a:solidFill>
              </a:rPr>
              <a:t>Задача </a:t>
            </a:r>
            <a:r>
              <a:rPr lang="ru-RU" sz="2400" b="1" i="1" dirty="0" smtClean="0">
                <a:solidFill>
                  <a:srgbClr val="990033"/>
                </a:solidFill>
              </a:rPr>
              <a:t>4. </a:t>
            </a:r>
            <a:r>
              <a:rPr lang="ru-RU" sz="2400" dirty="0" smtClean="0">
                <a:solidFill>
                  <a:schemeClr val="tx1"/>
                </a:solidFill>
              </a:rPr>
              <a:t>Две стороны треугольника равны 6 и 8. Медианы, проведенные к этим сторонам, пересекаются под прямым углом. Найти третью сторону треугольника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Для самостоятельного решения.</a:t>
                </a:r>
              </a:p>
              <a:p>
                <a:pPr marL="0" indent="0">
                  <a:buNone/>
                </a:pPr>
                <a:r>
                  <a:rPr lang="ru-RU" b="1" dirty="0" smtClean="0">
                    <a:solidFill>
                      <a:srgbClr val="990033"/>
                    </a:solidFill>
                  </a:rPr>
                  <a:t>Ответ: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endParaRPr lang="ru-RU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3057" t="-1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4680" r="29445"/>
          <a:stretch/>
        </p:blipFill>
        <p:spPr bwMode="auto">
          <a:xfrm>
            <a:off x="557213" y="2300288"/>
            <a:ext cx="2814637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2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36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0" y="1905000"/>
            <a:ext cx="8534400" cy="4191000"/>
          </a:xfrm>
        </p:spPr>
        <p:txBody>
          <a:bodyPr/>
          <a:lstStyle/>
          <a:p>
            <a:pPr marL="0" indent="542925" algn="ctr">
              <a:buNone/>
            </a:pPr>
            <a:r>
              <a:rPr lang="ru-RU" sz="2800" b="1" dirty="0" smtClean="0"/>
              <a:t>Если в условии задачи речь идет о треугольнике, две медианы которого взаимно перпендикулярны, то рисунок к этой задаче необходимо начинать не с изображения треугольника, в с проведения двух </a:t>
            </a:r>
            <a:r>
              <a:rPr lang="ru-RU" sz="2800" b="1" dirty="0"/>
              <a:t>взаимно </a:t>
            </a:r>
            <a:r>
              <a:rPr lang="ru-RU" sz="2800" b="1" dirty="0" smtClean="0"/>
              <a:t>перпендикулярных прямых, на которых должны быть расположены эти медианы.  Дальнейшие построения искомого треугольника нужно выполнять, учитывать свойства медиан треугольника.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655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75212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990033"/>
                </a:solidFill>
              </a:rPr>
              <a:t>Интересный факт</a:t>
            </a:r>
            <a:endParaRPr lang="ru-RU" sz="4000" b="1" dirty="0">
              <a:solidFill>
                <a:srgbClr val="9900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68760"/>
                <a:ext cx="8534400" cy="4827240"/>
              </a:xfrm>
            </p:spPr>
            <p:txBody>
              <a:bodyPr/>
              <a:lstStyle/>
              <a:p>
                <a:r>
                  <a:rPr lang="ru-RU" sz="2800" dirty="0" smtClean="0">
                    <a:latin typeface="+mj-lt"/>
                  </a:rPr>
                  <a:t>Известно, что  в </a:t>
                </a:r>
                <a14:m>
                  <m:oMath xmlns:m="http://schemas.openxmlformats.org/officeDocument/2006/math">
                    <m:r>
                      <a:rPr lang="ru-RU" sz="2800" b="0" i="0" dirty="0" smtClean="0">
                        <a:latin typeface="Cambria Math"/>
                      </a:rPr>
                      <m:t> прямоугольном треугольнике</m:t>
                    </m:r>
                  </m:oMath>
                </a14:m>
                <a:endParaRPr lang="ru-RU" sz="2800" b="0" i="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i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ru-RU" dirty="0" smtClean="0"/>
                  <a:t>Использование этой формулы в сочетании с формулой </a:t>
                </a: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>S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i="1" dirty="0" smtClean="0">
                    <a:solidFill>
                      <a:srgbClr val="0070C0"/>
                    </a:solidFill>
                  </a:rPr>
                  <a:t> (</a:t>
                </a:r>
                <a:r>
                  <a:rPr lang="en-US" b="1" i="1" dirty="0" err="1" smtClean="0">
                    <a:solidFill>
                      <a:srgbClr val="0070C0"/>
                    </a:solidFill>
                  </a:rPr>
                  <a:t>a+b+c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)·r</a:t>
                </a:r>
              </a:p>
              <a:p>
                <a:pPr marL="0" indent="0" algn="ctr">
                  <a:buNone/>
                </a:pPr>
                <a:r>
                  <a:rPr lang="ru-RU" dirty="0" smtClean="0"/>
                  <a:t>Обеспечивает простое решение целого ряда задач, в той или иной форме связанных с вычислением площади треугольника.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68760"/>
                <a:ext cx="8534400" cy="4827240"/>
              </a:xfrm>
              <a:blipFill rotWithShape="1">
                <a:blip r:embed="rId2"/>
                <a:stretch>
                  <a:fillRect l="-1786" t="-1263" b="-5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0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>
                <a:solidFill>
                  <a:srgbClr val="990033"/>
                </a:solidFill>
              </a:rPr>
              <a:t>Задача 5.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Площадь прямоугольного треугольника равна 60 дм</a:t>
            </a:r>
            <a:r>
              <a:rPr lang="ru-RU" sz="2800" baseline="30000" dirty="0" smtClean="0">
                <a:solidFill>
                  <a:schemeClr val="tx1"/>
                </a:solidFill>
              </a:rPr>
              <a:t>2</a:t>
            </a:r>
            <a:r>
              <a:rPr lang="ru-RU" sz="2800" dirty="0" smtClean="0">
                <a:solidFill>
                  <a:schemeClr val="tx1"/>
                </a:solidFill>
              </a:rPr>
              <a:t>, а его периметр равен 40 </a:t>
            </a:r>
            <a:r>
              <a:rPr lang="ru-RU" sz="2800" dirty="0" err="1" smtClean="0">
                <a:solidFill>
                  <a:schemeClr val="tx1"/>
                </a:solidFill>
              </a:rPr>
              <a:t>дм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Найдите катеты треугольника.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899048" cy="4191000"/>
          </a:xfrm>
        </p:spPr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419872" y="1905000"/>
                <a:ext cx="5419328" cy="483636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400" b="1" dirty="0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В прямоугольном треугольнике АВС: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АС = в, ВС = а, АВ = с,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АВС</m:t>
                    </m:r>
                  </m:oMath>
                </a14:m>
                <a:r>
                  <a:rPr lang="ru-RU" sz="2400" dirty="0" smtClean="0"/>
                  <a:t>=90°; </a:t>
                </a:r>
                <a:r>
                  <a:rPr lang="en-US" sz="2400" dirty="0" smtClean="0"/>
                  <a:t>r- </a:t>
                </a:r>
                <a:r>
                  <a:rPr lang="ru-RU" sz="2400" dirty="0" smtClean="0"/>
                  <a:t>радиус вписанной окружности.</a:t>
                </a:r>
              </a:p>
              <a:p>
                <a:pPr marL="0" indent="0">
                  <a:buNone/>
                </a:pPr>
                <a:r>
                  <a:rPr lang="en-US" sz="2400" i="1" dirty="0" smtClean="0"/>
                  <a:t>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i="1" dirty="0" err="1" smtClean="0"/>
                  <a:t>а·в</a:t>
                </a:r>
                <a:r>
                  <a:rPr lang="ru-RU" sz="2400" i="1" dirty="0" smtClean="0"/>
                  <a:t>=60; </a:t>
                </a:r>
                <a:endParaRPr lang="en-US" sz="2400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𝒓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b="1" i="1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ru-RU" b="0" baseline="-25000">
                            <a:latin typeface="Cambria Math"/>
                            <a:ea typeface="Cambria Math"/>
                          </a:rPr>
                          <m:t>⊿</m:t>
                        </m:r>
                        <m:r>
                          <a:rPr lang="en-US" b="0" i="1" baseline="-25000" smtClean="0">
                            <a:latin typeface="Cambria Math"/>
                            <a:ea typeface="Cambria Math"/>
                          </a:rPr>
                          <m:t>𝐴𝐵𝐶</m:t>
                        </m:r>
                      </m:num>
                      <m:den>
                        <m:r>
                          <a:rPr lang="en-US" b="0" i="1" cap="all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ru-RU" baseline="-25000">
                            <a:latin typeface="Cambria Math"/>
                            <a:ea typeface="Cambria Math"/>
                          </a:rPr>
                          <m:t>⊿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𝐴𝐵𝐶</m:t>
                        </m:r>
                        <m:r>
                          <m:rPr>
                            <m:nor/>
                          </m:rPr>
                          <a:rPr lang="ru-RU" i="1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i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2·60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40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latin typeface="Cambria Math"/>
                      </a:rPr>
                      <m:t>3</m:t>
                    </m:r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Получаем: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b="0" i="1" smtClean="0">
                                <a:latin typeface="Cambria Math"/>
                              </a:rPr>
                              <m:t>а+в+с=40,</m:t>
                            </m:r>
                          </m:e>
                          <m:e>
                            <m:r>
                              <a:rPr lang="ru-RU" sz="2400" b="0" i="1" smtClean="0">
                                <a:latin typeface="Cambria Math"/>
                              </a:rPr>
                              <m:t>а+в−с=6;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 smtClean="0"/>
                  <a:t> с=17.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400" b="0" i="1" smtClean="0">
                                  <a:latin typeface="Cambria Math"/>
                                </a:rPr>
                                <m:t>ав=120</m:t>
                              </m:r>
                            </m:e>
                            <m:e>
                              <m:r>
                                <a:rPr lang="ru-RU" sz="2400" b="0" i="1" smtClean="0">
                                  <a:latin typeface="Cambria Math"/>
                                </a:rPr>
                                <m:t>а+в=23.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b="1" dirty="0" smtClean="0">
                    <a:solidFill>
                      <a:srgbClr val="990033"/>
                    </a:solidFill>
                  </a:rPr>
                  <a:t>Ответ:</a:t>
                </a:r>
                <a:r>
                  <a:rPr lang="ru-RU" sz="2400" dirty="0" smtClean="0"/>
                  <a:t> 8 </a:t>
                </a:r>
                <a:r>
                  <a:rPr lang="ru-RU" sz="2400" dirty="0" err="1" smtClean="0"/>
                  <a:t>дм</a:t>
                </a:r>
                <a:r>
                  <a:rPr lang="ru-RU" sz="2400" dirty="0" smtClean="0"/>
                  <a:t>, 15 </a:t>
                </a:r>
                <a:r>
                  <a:rPr lang="ru-RU" sz="2400" dirty="0" err="1" smtClean="0"/>
                  <a:t>дм</a:t>
                </a:r>
                <a:r>
                  <a:rPr lang="ru-RU" sz="2400" dirty="0" smtClean="0"/>
                  <a:t>.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419872" y="1905000"/>
                <a:ext cx="5419328" cy="4836368"/>
              </a:xfrm>
              <a:blipFill rotWithShape="1">
                <a:blip r:embed="rId2"/>
                <a:stretch>
                  <a:fillRect l="-1800" t="-1135" b="-42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t="2688" r="36788" b="6182"/>
          <a:stretch/>
        </p:blipFill>
        <p:spPr bwMode="auto">
          <a:xfrm>
            <a:off x="395536" y="1844824"/>
            <a:ext cx="2808312" cy="421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3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Геометрия является самым могущественным средством для изощрения наших умственных способностей и дает нам возможность правильно мыслить и рассуждать</a:t>
            </a:r>
            <a:endParaRPr lang="ru-RU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3059832" y="4077072"/>
            <a:ext cx="5616624" cy="1942728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2800" b="1" dirty="0" smtClean="0"/>
              <a:t>Галилео Галилей,</a:t>
            </a:r>
          </a:p>
          <a:p>
            <a:pPr algn="r">
              <a:spcBef>
                <a:spcPts val="0"/>
              </a:spcBef>
            </a:pPr>
            <a:r>
              <a:rPr lang="ru-RU" sz="2800" b="1" dirty="0" smtClean="0"/>
              <a:t>великий итальянский ученый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6815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Интересный факт для трапеции(параллелограмма)</a:t>
            </a:r>
            <a:endParaRPr lang="ru-RU" sz="32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1412776"/>
            <a:ext cx="8534400" cy="4683224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Биссектриса угла трапеции (параллелограмма) «отрезает» от трапеции (от</a:t>
            </a:r>
            <a:r>
              <a:rPr lang="ru-RU" b="1" dirty="0"/>
              <a:t> </a:t>
            </a:r>
            <a:r>
              <a:rPr lang="ru-RU" b="1" dirty="0" smtClean="0"/>
              <a:t>параллелограмма) равнобедренный треугольник.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3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b="1" dirty="0" smtClean="0">
                <a:solidFill>
                  <a:srgbClr val="990033"/>
                </a:solidFill>
              </a:rPr>
              <a:t>Задача 6. </a:t>
            </a:r>
            <a:r>
              <a:rPr lang="ru-RU" sz="2400" dirty="0" smtClean="0">
                <a:solidFill>
                  <a:schemeClr val="tx1"/>
                </a:solidFill>
              </a:rPr>
              <a:t>Биссектрисы тупых углов при основании трапеции пересекаются на другом ее основании. Найдите площадь трапеции, если ее высота равна 12 см, а длины биссектрис – 15 см и 13 см.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5500" r="21973"/>
          <a:stretch/>
        </p:blipFill>
        <p:spPr bwMode="auto">
          <a:xfrm>
            <a:off x="251520" y="2420887"/>
            <a:ext cx="5400600" cy="255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5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10600" cy="576064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990033"/>
                </a:solidFill>
              </a:rPr>
              <a:t>Решение задачи 6</a:t>
            </a:r>
            <a:endParaRPr lang="ru-RU" sz="2800" b="1" dirty="0">
              <a:solidFill>
                <a:srgbClr val="9900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692696"/>
                <a:ext cx="8534400" cy="5976664"/>
              </a:xfrm>
            </p:spPr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ru-RU" sz="2400" dirty="0" smtClean="0"/>
                  <a:t>Пусть ВК-высота данной трапеции </a:t>
                </a:r>
                <a:r>
                  <a:rPr lang="en-US" sz="2400" dirty="0" smtClean="0"/>
                  <a:t>ABCD (BK=CH=12)</a:t>
                </a:r>
                <a:r>
                  <a:rPr lang="ru-RU" sz="2400" dirty="0" smtClean="0"/>
                  <a:t>; </a:t>
                </a:r>
                <a:r>
                  <a:rPr lang="en-US" sz="2400" dirty="0" smtClean="0"/>
                  <a:t>BM </a:t>
                </a:r>
                <a:r>
                  <a:rPr lang="ru-RU" sz="2400" dirty="0" smtClean="0"/>
                  <a:t>и </a:t>
                </a:r>
                <a:r>
                  <a:rPr lang="en-US" sz="2400" dirty="0" smtClean="0"/>
                  <a:t>CM – </a:t>
                </a:r>
                <a:r>
                  <a:rPr lang="ru-RU" sz="2400" dirty="0" smtClean="0"/>
                  <a:t>биссектрисы углов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∠</m:t>
                    </m:r>
                  </m:oMath>
                </a14:m>
                <a:r>
                  <a:rPr lang="en-US" sz="2400" i="1" dirty="0" smtClean="0"/>
                  <a:t>ABC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en-US" sz="2400" i="1" dirty="0" smtClean="0"/>
                  <a:t>BCD</a:t>
                </a:r>
                <a:r>
                  <a:rPr lang="ru-RU" sz="2400" i="1" dirty="0" smtClean="0"/>
                  <a:t>; </a:t>
                </a:r>
                <a:r>
                  <a:rPr lang="en-US" sz="2400" dirty="0" smtClean="0"/>
                  <a:t> BM</a:t>
                </a:r>
                <a:r>
                  <a:rPr lang="ru-RU" sz="2400" dirty="0" smtClean="0"/>
                  <a:t>=15, С</a:t>
                </a:r>
                <a:r>
                  <a:rPr lang="en-US" sz="2400" dirty="0" smtClean="0"/>
                  <a:t>M=13</a:t>
                </a:r>
                <a:r>
                  <a:rPr lang="ru-RU" sz="2400" dirty="0" smtClean="0"/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ru-RU" sz="2400" dirty="0" smtClean="0"/>
                  <a:t>В прямоугольных треугольниках ВКМ и СНМ по теореме . Пифагора: КМ= 9 см, МН= 5 см.</a:t>
                </a:r>
              </a:p>
              <a:p>
                <a:pPr marL="457200" indent="-457200">
                  <a:buAutoNum type="arabicPeriod"/>
                </a:pPr>
                <a:r>
                  <a:rPr lang="ru-RU" sz="2400" dirty="0" smtClean="0"/>
                  <a:t>Обозначим: Н</a:t>
                </a:r>
                <a:r>
                  <a:rPr lang="en-US" sz="2400" dirty="0" smtClean="0"/>
                  <a:t>D</a:t>
                </a:r>
                <a:r>
                  <a:rPr lang="ru-RU" sz="2400" dirty="0" smtClean="0"/>
                  <a:t>=х, АК = у.</a:t>
                </a:r>
              </a:p>
              <a:p>
                <a:pPr marL="457200" indent="-457200">
                  <a:buAutoNum type="arabicPeriod"/>
                </a:pPr>
                <a:r>
                  <a:rPr lang="ru-RU" sz="2400" dirty="0" smtClean="0"/>
                  <a:t>ВМ- биссектриса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  <a:ea typeface="Cambria Math"/>
                      </a:rPr>
                      <m:t>АВС: </m:t>
                    </m:r>
                  </m:oMath>
                </a14:m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∠АВМ=∠СВМ;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∠СВМ=∠АМВ (ВС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||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𝐴𝐷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) ⟹∠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𝐴𝐵𝑀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𝐴𝑀𝐵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400" b="0" dirty="0" smtClean="0">
                  <a:ea typeface="Cambria Math"/>
                </a:endParaRPr>
              </a:p>
              <a:p>
                <a:pPr marL="0" indent="0" algn="just">
                  <a:buNone/>
                </a:pPr>
                <a:r>
                  <a:rPr lang="ru-RU" sz="2400" dirty="0" smtClean="0"/>
                  <a:t>Значит,</a:t>
                </a:r>
                <a14:m>
                  <m:oMath xmlns:m="http://schemas.openxmlformats.org/officeDocument/2006/math">
                    <m:r>
                      <a:rPr lang="ru-RU" sz="2400" i="0" smtClean="0">
                        <a:latin typeface="Cambria Math"/>
                        <a:ea typeface="Cambria Math"/>
                      </a:rPr>
                      <m:t>⊿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АВМ −равнобедренный, при этом </m:t>
                    </m:r>
                  </m:oMath>
                </a14:m>
                <a:endParaRPr lang="ru-RU" sz="2400" b="0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  <a:ea typeface="Cambria Math"/>
                      </a:rPr>
                      <m:t>АВ=АМ=КМ+АК</m:t>
                    </m:r>
                  </m:oMath>
                </a14:m>
                <a:r>
                  <a:rPr lang="ru-RU" sz="2400" dirty="0" smtClean="0"/>
                  <a:t>= 9+у.</a:t>
                </a:r>
              </a:p>
              <a:p>
                <a:pPr marL="0" indent="0" algn="just">
                  <a:buNone/>
                </a:pPr>
                <a:r>
                  <a:rPr lang="ru-RU" sz="2400" dirty="0" smtClean="0"/>
                  <a:t>5. В прямоугольном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/>
                        <a:ea typeface="Cambria Math"/>
                      </a:rPr>
                      <m:t>⊿</m:t>
                    </m:r>
                  </m:oMath>
                </a14:m>
                <a:r>
                  <a:rPr lang="ru-RU" sz="2400" dirty="0" smtClean="0"/>
                  <a:t>АВК имеем: АВ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=АК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+ВК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 или</a:t>
                </a:r>
              </a:p>
              <a:p>
                <a:pPr marL="0" indent="0" algn="just">
                  <a:buNone/>
                </a:pPr>
                <a:r>
                  <a:rPr lang="ru-RU" sz="2400" dirty="0" smtClean="0"/>
                  <a:t> (9+у)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=у</a:t>
                </a:r>
                <a:r>
                  <a:rPr lang="ru-RU" sz="2400" baseline="30000" dirty="0" smtClean="0"/>
                  <a:t>2</a:t>
                </a:r>
                <a:r>
                  <a:rPr lang="ru-RU" sz="2400" dirty="0" smtClean="0"/>
                  <a:t>+144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у=3,5.</m:t>
                    </m:r>
                  </m:oMath>
                </a14:m>
                <a:endParaRPr lang="ru-RU" sz="2400" b="0" dirty="0" smtClean="0">
                  <a:ea typeface="Cambria Math"/>
                </a:endParaRPr>
              </a:p>
              <a:p>
                <a:pPr marL="0" indent="0" algn="just">
                  <a:buNone/>
                </a:pPr>
                <a:r>
                  <a:rPr lang="ru-RU" sz="2400" dirty="0" smtClean="0"/>
                  <a:t>6. Аналогично С</a:t>
                </a:r>
                <a:r>
                  <a:rPr lang="en-US" sz="2400" dirty="0" smtClean="0"/>
                  <a:t>D</a:t>
                </a:r>
                <a:r>
                  <a:rPr lang="ru-RU" sz="2400" dirty="0" smtClean="0"/>
                  <a:t>=16,9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endParaRPr lang="ru-RU" sz="2400" dirty="0" smtClean="0"/>
              </a:p>
              <a:p>
                <a:pPr marL="0" indent="0" algn="just">
                  <a:buNone/>
                </a:pPr>
                <a:endParaRPr lang="ru-RU" sz="24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692696"/>
                <a:ext cx="8534400" cy="5976664"/>
              </a:xfrm>
              <a:blipFill rotWithShape="1">
                <a:blip r:embed="rId2"/>
                <a:stretch>
                  <a:fillRect l="-1071" t="-8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6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260648"/>
            <a:ext cx="8610600" cy="824136"/>
          </a:xfrm>
        </p:spPr>
        <p:txBody>
          <a:bodyPr/>
          <a:lstStyle/>
          <a:p>
            <a:r>
              <a:rPr lang="ru-RU" sz="3600" b="1" dirty="0">
                <a:solidFill>
                  <a:srgbClr val="990033"/>
                </a:solidFill>
              </a:rPr>
              <a:t>Решение задачи </a:t>
            </a:r>
            <a:r>
              <a:rPr lang="ru-RU" sz="3600" b="1" dirty="0" smtClean="0">
                <a:solidFill>
                  <a:srgbClr val="990033"/>
                </a:solidFill>
              </a:rPr>
              <a:t>6(продолжение)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24744"/>
                <a:ext cx="8534400" cy="497125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800" dirty="0" smtClean="0"/>
                  <a:t>Получаем: А</a:t>
                </a:r>
                <a:r>
                  <a:rPr lang="en-US" sz="2800" dirty="0" smtClean="0"/>
                  <a:t>D=AM+MD = 12</a:t>
                </a:r>
                <a:r>
                  <a:rPr lang="ru-RU" sz="2800" dirty="0" smtClean="0"/>
                  <a:t>,5+16,9=29,4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BC=KH= 5+9=14</a:t>
                </a:r>
                <a:r>
                  <a:rPr lang="ru-RU" sz="2800" dirty="0" smtClean="0"/>
                  <a:t>. Теперь находим площадь трапеции: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S</a:t>
                </a:r>
                <a:r>
                  <a:rPr lang="en-US" sz="2800" baseline="-25000" dirty="0" smtClean="0"/>
                  <a:t>ADCD</a:t>
                </a:r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𝐴𝐷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𝐷𝐶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/>
                  <a:t>·</a:t>
                </a:r>
                <a:r>
                  <a:rPr lang="en-US" sz="2400" dirty="0" smtClean="0"/>
                  <a:t>CH= 260</a:t>
                </a:r>
                <a:r>
                  <a:rPr lang="ru-RU" sz="2400" dirty="0" smtClean="0"/>
                  <a:t>,</a:t>
                </a:r>
                <a:r>
                  <a:rPr lang="en-US" sz="2400" dirty="0" smtClean="0"/>
                  <a:t>4 </a:t>
                </a:r>
                <a:r>
                  <a:rPr lang="ru-RU" sz="2400" dirty="0" smtClean="0"/>
                  <a:t>см</a:t>
                </a:r>
                <a:r>
                  <a:rPr lang="ru-RU" sz="2400" baseline="30000" dirty="0" smtClean="0"/>
                  <a:t>2</a:t>
                </a:r>
                <a:endParaRPr lang="ru-RU" sz="2400" baseline="30000" dirty="0"/>
              </a:p>
              <a:p>
                <a:pPr marL="0" indent="0">
                  <a:buNone/>
                </a:pPr>
                <a:endParaRPr lang="ru-RU" sz="2400" baseline="300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Ответ:</a:t>
                </a:r>
                <a:r>
                  <a:rPr lang="en-US" sz="2400" dirty="0"/>
                  <a:t>260</a:t>
                </a:r>
                <a:r>
                  <a:rPr lang="ru-RU" sz="2400" dirty="0"/>
                  <a:t>,</a:t>
                </a:r>
                <a:r>
                  <a:rPr lang="en-US" sz="2400" dirty="0"/>
                  <a:t>4 </a:t>
                </a:r>
                <a:r>
                  <a:rPr lang="ru-RU" sz="2400" dirty="0"/>
                  <a:t>см</a:t>
                </a:r>
                <a:r>
                  <a:rPr lang="ru-RU" sz="2400" baseline="30000" dirty="0"/>
                  <a:t>2</a:t>
                </a:r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24744"/>
                <a:ext cx="8534400" cy="4971256"/>
              </a:xfrm>
              <a:blipFill rotWithShape="1">
                <a:blip r:embed="rId2"/>
                <a:stretch>
                  <a:fillRect l="-1429" t="-12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2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6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836712"/>
            <a:ext cx="8534400" cy="5688632"/>
          </a:xfrm>
        </p:spPr>
        <p:txBody>
          <a:bodyPr/>
          <a:lstStyle/>
          <a:p>
            <a:r>
              <a:rPr lang="ru-RU" dirty="0" smtClean="0"/>
              <a:t>Владение геометрией означает умение решать геометрические задачи </a:t>
            </a:r>
          </a:p>
          <a:p>
            <a:r>
              <a:rPr lang="ru-RU" dirty="0" smtClean="0"/>
              <a:t>Алгоритмов решения геометрических задач, вообще говоря, нет</a:t>
            </a:r>
          </a:p>
          <a:p>
            <a:r>
              <a:rPr lang="ru-RU" dirty="0" smtClean="0"/>
              <a:t>Верно, наглядно и хорошо выполненный рисунок (чертеж) к задаче – это надежный помощник при ее решении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2800" b="1" i="1" dirty="0" smtClean="0">
              <a:solidFill>
                <a:srgbClr val="0070C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Мой карандаш бывает еще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остроумней моей головы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Леонард Эйлер (1707-1783</a:t>
            </a:r>
            <a:r>
              <a:rPr lang="ru-RU" sz="2800" b="1" i="1" dirty="0" smtClean="0">
                <a:solidFill>
                  <a:srgbClr val="0070C0"/>
                </a:solidFill>
              </a:rPr>
              <a:t>)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04016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Для успешного решения задач планиметрии необходимо знать и правильно использовать:</a:t>
            </a:r>
            <a:endParaRPr lang="ru-RU" sz="2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40768"/>
                <a:ext cx="8731696" cy="5184576"/>
              </a:xfrm>
            </p:spPr>
            <p:txBody>
              <a:bodyPr/>
              <a:lstStyle/>
              <a:p>
                <a:r>
                  <a:rPr lang="ru-RU" dirty="0" smtClean="0">
                    <a:latin typeface="+mj-lt"/>
                  </a:rPr>
                  <a:t>свойства медианы и высоты прямоугольного треугольника, проведенных к гипотенузе</a:t>
                </a:r>
              </a:p>
              <a:p>
                <a:r>
                  <a:rPr lang="ru-RU" dirty="0" smtClean="0">
                    <a:latin typeface="+mj-lt"/>
                  </a:rPr>
                  <a:t>формулы вычисления площади треугольника:</a:t>
                </a:r>
              </a:p>
              <a:p>
                <a:pPr marL="0" indent="0" algn="r">
                  <a:lnSpc>
                    <a:spcPct val="50000"/>
                  </a:lnSpc>
                  <a:spcBef>
                    <a:spcPts val="0"/>
                  </a:spcBef>
                  <a:buNone/>
                </a:pPr>
                <a:endParaRPr lang="en-US" sz="2800" b="0" i="1" dirty="0" smtClean="0">
                  <a:latin typeface="+mj-lt"/>
                </a:endParaRPr>
              </a:p>
              <a:p>
                <a:pPr marL="0" indent="0" algn="r">
                  <a:lnSpc>
                    <a:spcPct val="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i="1" dirty="0" err="1" smtClean="0">
                    <a:latin typeface="+mj-lt"/>
                  </a:rPr>
                  <a:t>absinC</a:t>
                </a:r>
                <a:r>
                  <a:rPr lang="ru-RU" sz="2800" i="1" dirty="0" smtClean="0">
                    <a:latin typeface="+mj-lt"/>
                  </a:rPr>
                  <a:t>;   </a:t>
                </a:r>
                <a:r>
                  <a:rPr lang="en-US" sz="2800" i="1" dirty="0" smtClean="0">
                    <a:latin typeface="+mj-lt"/>
                  </a:rPr>
                  <a:t>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i="1" dirty="0" smtClean="0">
                    <a:latin typeface="+mj-lt"/>
                  </a:rPr>
                  <a:t>(</a:t>
                </a:r>
                <a:r>
                  <a:rPr lang="en-US" sz="2800" i="1" dirty="0" err="1" smtClean="0">
                    <a:latin typeface="+mj-lt"/>
                  </a:rPr>
                  <a:t>a+b+c</a:t>
                </a:r>
                <a:r>
                  <a:rPr lang="en-US" sz="2800" i="1" dirty="0" smtClean="0">
                    <a:latin typeface="+mj-lt"/>
                  </a:rPr>
                  <a:t>)·r , </a:t>
                </a:r>
                <a:r>
                  <a:rPr lang="ru-RU" sz="2800" i="1" dirty="0" smtClean="0">
                    <a:latin typeface="+mj-lt"/>
                  </a:rPr>
                  <a:t>где</a:t>
                </a:r>
                <a:r>
                  <a:rPr lang="en-US" sz="2800" i="1" dirty="0" smtClean="0">
                    <a:latin typeface="+mj-lt"/>
                  </a:rPr>
                  <a:t> r – </a:t>
                </a:r>
                <a:r>
                  <a:rPr lang="ru-RU" sz="2000" i="1" dirty="0" smtClean="0">
                    <a:latin typeface="+mj-lt"/>
                  </a:rPr>
                  <a:t>радиус вписанной окружности</a:t>
                </a:r>
                <a:r>
                  <a:rPr lang="ru-RU" sz="2800" i="1" dirty="0" smtClean="0">
                    <a:latin typeface="+mj-lt"/>
                  </a:rPr>
                  <a:t>;</a:t>
                </a:r>
                <a:endParaRPr lang="en-US" sz="2800" i="1" dirty="0" smtClean="0">
                  <a:latin typeface="+mj-lt"/>
                </a:endParaRPr>
              </a:p>
              <a:p>
                <a:pPr marL="0" indent="0" algn="r">
                  <a:lnSpc>
                    <a:spcPct val="50000"/>
                  </a:lnSpc>
                  <a:spcBef>
                    <a:spcPts val="0"/>
                  </a:spcBef>
                  <a:buNone/>
                </a:pPr>
                <a:endParaRPr lang="en-US" sz="2800" i="1" dirty="0">
                  <a:latin typeface="+mj-lt"/>
                </a:endParaRPr>
              </a:p>
              <a:p>
                <a:pPr marL="0" indent="0" algn="just">
                  <a:lnSpc>
                    <a:spcPct val="50000"/>
                  </a:lnSpc>
                  <a:spcBef>
                    <a:spcPts val="0"/>
                  </a:spcBef>
                  <a:buNone/>
                </a:pPr>
                <a:r>
                  <a:rPr lang="en-US" sz="2800" i="1" dirty="0" smtClean="0">
                    <a:latin typeface="+mj-lt"/>
                  </a:rPr>
                  <a:t>S=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/>
                          </a:rPr>
                          <m:t>(</m:t>
                        </m:r>
                        <m:r>
                          <a:rPr lang="en-US" sz="2800" i="1" dirty="0">
                            <a:latin typeface="Cambria Math"/>
                          </a:rPr>
                          <m:t>𝑝</m:t>
                        </m:r>
                        <m:r>
                          <a:rPr lang="en-US" sz="2800" i="1" dirty="0">
                            <a:latin typeface="Cambria Math"/>
                          </a:rPr>
                          <m:t>(</m:t>
                        </m:r>
                        <m:r>
                          <a:rPr lang="en-US" sz="2800" i="1" dirty="0">
                            <a:latin typeface="Cambria Math"/>
                          </a:rPr>
                          <m:t>𝑝</m:t>
                        </m:r>
                        <m:r>
                          <a:rPr lang="en-US" sz="2800" i="1" dirty="0">
                            <a:latin typeface="Cambria Math"/>
                          </a:rPr>
                          <m:t>−</m:t>
                        </m:r>
                        <m:r>
                          <a:rPr lang="en-US" sz="2800" i="1" dirty="0">
                            <a:latin typeface="Cambria Math"/>
                          </a:rPr>
                          <m:t>𝑎</m:t>
                        </m:r>
                        <m:r>
                          <a:rPr lang="en-US" sz="2800" i="1" dirty="0">
                            <a:latin typeface="Cambria Math"/>
                          </a:rPr>
                          <m:t>))(</m:t>
                        </m:r>
                        <m:r>
                          <a:rPr lang="en-US" sz="2800" i="1" dirty="0">
                            <a:latin typeface="Cambria Math"/>
                          </a:rPr>
                          <m:t>𝑝</m:t>
                        </m:r>
                        <m:r>
                          <a:rPr lang="en-US" sz="2800" i="1" dirty="0">
                            <a:latin typeface="Cambria Math"/>
                          </a:rPr>
                          <m:t>−</m:t>
                        </m:r>
                        <m:r>
                          <a:rPr lang="en-US" sz="2800" i="1" dirty="0">
                            <a:latin typeface="Cambria Math"/>
                          </a:rPr>
                          <m:t>𝑏</m:t>
                        </m:r>
                        <m:r>
                          <a:rPr lang="en-US" sz="2800" i="1" dirty="0">
                            <a:latin typeface="Cambria Math"/>
                          </a:rPr>
                          <m:t>)(</m:t>
                        </m:r>
                        <m:r>
                          <a:rPr lang="en-US" sz="2800" i="1" dirty="0">
                            <a:latin typeface="Cambria Math"/>
                          </a:rPr>
                          <m:t>h</m:t>
                        </m:r>
                        <m:r>
                          <a:rPr lang="en-US" sz="2800" i="1" dirty="0">
                            <a:latin typeface="Cambria Math"/>
                          </a:rPr>
                          <m:t>−</m:t>
                        </m:r>
                        <m:r>
                          <a:rPr lang="en-US" sz="2800" i="1" dirty="0">
                            <a:latin typeface="Cambria Math"/>
                          </a:rPr>
                          <m:t>𝑐</m:t>
                        </m:r>
                        <m:r>
                          <a:rPr lang="en-US" sz="2800" i="1" dirty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ru-RU" sz="2800" i="1" dirty="0"/>
                          <m:t> </m:t>
                        </m:r>
                      </m:e>
                    </m:rad>
                    <m:r>
                      <a:rPr lang="ru-RU" sz="2800" b="0" i="1" dirty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ru-RU" sz="2800" i="1" dirty="0" smtClean="0">
                    <a:latin typeface="+mj-lt"/>
                  </a:rPr>
                  <a:t>где </a:t>
                </a:r>
                <a:r>
                  <a:rPr lang="en-US" sz="2800" i="1" dirty="0" smtClean="0">
                    <a:latin typeface="+mj-lt"/>
                  </a:rPr>
                  <a:t>p</a:t>
                </a:r>
                <a:r>
                  <a:rPr lang="ru-RU" sz="2800" i="1" dirty="0" smtClean="0">
                    <a:latin typeface="+mj-lt"/>
                  </a:rPr>
                  <a:t>- </a:t>
                </a:r>
                <a:r>
                  <a:rPr lang="ru-RU" sz="2000" i="1" dirty="0" smtClean="0">
                    <a:latin typeface="+mj-lt"/>
                  </a:rPr>
                  <a:t>полупериметр</a:t>
                </a:r>
              </a:p>
              <a:p>
                <a:pPr marL="0" indent="0" algn="just">
                  <a:lnSpc>
                    <a:spcPct val="50000"/>
                  </a:lnSpc>
                  <a:spcBef>
                    <a:spcPts val="0"/>
                  </a:spcBef>
                  <a:buNone/>
                </a:pPr>
                <a:endParaRPr lang="en-US" sz="2800" i="1" dirty="0" smtClean="0">
                  <a:latin typeface="+mj-lt"/>
                </a:endParaRPr>
              </a:p>
              <a:p>
                <a:pPr marL="0" indent="0" algn="just">
                  <a:lnSpc>
                    <a:spcPct val="50000"/>
                  </a:lnSpc>
                  <a:spcBef>
                    <a:spcPts val="0"/>
                  </a:spcBef>
                  <a:buNone/>
                </a:pPr>
                <a:endParaRPr lang="ru-RU" sz="2800" i="1" dirty="0" smtClean="0">
                  <a:latin typeface="+mj-lt"/>
                </a:endParaRPr>
              </a:p>
              <a:p>
                <a:pPr marL="0" indent="0" algn="just">
                  <a:lnSpc>
                    <a:spcPct val="50000"/>
                  </a:lnSpc>
                  <a:spcBef>
                    <a:spcPts val="0"/>
                  </a:spcBef>
                  <a:buNone/>
                </a:pPr>
                <a:endParaRPr lang="en-US" sz="2800" i="1" dirty="0">
                  <a:latin typeface="+mj-lt"/>
                </a:endParaRPr>
              </a:p>
              <a:p>
                <a:pPr marL="0" indent="0" algn="just">
                  <a:lnSpc>
                    <a:spcPct val="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𝑎𝑏𝑐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ru-RU" sz="2800" i="0" dirty="0" smtClean="0">
                    <a:latin typeface="+mj-lt"/>
                  </a:rPr>
                  <a:t>, где </a:t>
                </a:r>
                <a:r>
                  <a:rPr lang="en-US" sz="2800" i="0" dirty="0" smtClean="0">
                    <a:latin typeface="+mj-lt"/>
                  </a:rPr>
                  <a:t>R</a:t>
                </a:r>
                <a:r>
                  <a:rPr lang="ru-RU" sz="2000" i="0" dirty="0" smtClean="0">
                    <a:latin typeface="+mj-lt"/>
                  </a:rPr>
                  <a:t>- </a:t>
                </a:r>
                <a:r>
                  <a:rPr lang="ru-RU" sz="2000" i="1" dirty="0" smtClean="0">
                    <a:latin typeface="+mj-lt"/>
                  </a:rPr>
                  <a:t>радиус описанной окружности</a:t>
                </a:r>
              </a:p>
              <a:p>
                <a:pPr marL="0" indent="0" algn="ctr">
                  <a:lnSpc>
                    <a:spcPct val="50000"/>
                  </a:lnSpc>
                  <a:spcBef>
                    <a:spcPts val="0"/>
                  </a:spcBef>
                  <a:buNone/>
                </a:pPr>
                <a:endParaRPr lang="ru-RU" sz="2000" i="1" dirty="0">
                  <a:latin typeface="+mj-lt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ru-RU" sz="2800" dirty="0" smtClean="0">
                    <a:latin typeface="+mj-lt"/>
                  </a:rPr>
                  <a:t>свойство биссектрисы угла в треугольнике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ru-RU" sz="2800" dirty="0" smtClean="0">
                    <a:latin typeface="+mj-lt"/>
                  </a:rPr>
                  <a:t>теорему о об отрезках касательных, проведенных из данной точки к данной окружности</a:t>
                </a:r>
              </a:p>
              <a:p>
                <a:pPr marL="0" indent="0" algn="ctr">
                  <a:lnSpc>
                    <a:spcPct val="50000"/>
                  </a:lnSpc>
                  <a:spcBef>
                    <a:spcPts val="0"/>
                  </a:spcBef>
                  <a:buNone/>
                </a:pPr>
                <a:endParaRPr lang="ru-RU" sz="2800" dirty="0" smtClean="0">
                  <a:latin typeface="+mj-lt"/>
                </a:endParaRPr>
              </a:p>
              <a:p>
                <a:pPr algn="ctr">
                  <a:lnSpc>
                    <a:spcPct val="50000"/>
                  </a:lnSpc>
                  <a:spcBef>
                    <a:spcPts val="0"/>
                  </a:spcBef>
                </a:pPr>
                <a:endParaRPr lang="ru-RU" sz="2800" dirty="0" smtClean="0">
                  <a:latin typeface="+mj-lt"/>
                </a:endParaRPr>
              </a:p>
              <a:p>
                <a:pPr marL="0" indent="0" algn="r">
                  <a:lnSpc>
                    <a:spcPct val="50000"/>
                  </a:lnSpc>
                  <a:spcBef>
                    <a:spcPts val="0"/>
                  </a:spcBef>
                  <a:buNone/>
                </a:pPr>
                <a:endParaRPr lang="ru-RU" sz="2800" i="1" dirty="0">
                  <a:latin typeface="+mj-lt"/>
                </a:endParaRPr>
              </a:p>
              <a:p>
                <a:pPr marL="0" indent="0" algn="r">
                  <a:spcBef>
                    <a:spcPts val="0"/>
                  </a:spcBef>
                  <a:buNone/>
                </a:pPr>
                <a:r>
                  <a:rPr lang="ru-RU" sz="2800" i="1" dirty="0" smtClean="0">
                    <a:latin typeface="+mj-lt"/>
                  </a:rPr>
                  <a:t>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40768"/>
                <a:ext cx="8731696" cy="5184576"/>
              </a:xfrm>
              <a:blipFill rotWithShape="1">
                <a:blip r:embed="rId2"/>
                <a:stretch>
                  <a:fillRect l="-1536" t="-1647" r="-1397" b="-4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79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731696" cy="82413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Необходимо </a:t>
            </a:r>
            <a:r>
              <a:rPr lang="ru-RU" sz="3200" b="1" dirty="0">
                <a:solidFill>
                  <a:srgbClr val="C00000"/>
                </a:solidFill>
              </a:rPr>
              <a:t>знать и правильно использовать: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731696" cy="4971256"/>
          </a:xfrm>
        </p:spPr>
        <p:txBody>
          <a:bodyPr/>
          <a:lstStyle/>
          <a:p>
            <a:r>
              <a:rPr lang="ru-RU" dirty="0" smtClean="0"/>
              <a:t>теоремы синусов и косинусов</a:t>
            </a:r>
          </a:p>
          <a:p>
            <a:r>
              <a:rPr lang="ru-RU" dirty="0" smtClean="0"/>
              <a:t>теорема о касательной и секущей </a:t>
            </a:r>
            <a:endParaRPr lang="ru-RU" dirty="0"/>
          </a:p>
          <a:p>
            <a:r>
              <a:rPr lang="ru-RU" dirty="0" smtClean="0"/>
              <a:t>теоремы о вписанном угле, угле с вершиной внутри и вне круга, угле между касательными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5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75212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утверждения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534400" cy="5043264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/>
              <a:t>Для треугольников</a:t>
            </a:r>
          </a:p>
          <a:p>
            <a:pPr marL="0" indent="0">
              <a:buNone/>
            </a:pPr>
            <a:endParaRPr lang="ru-RU" sz="2200" b="1" i="1" dirty="0"/>
          </a:p>
          <a:p>
            <a:pPr marL="0" indent="0">
              <a:buNone/>
            </a:pPr>
            <a:endParaRPr lang="ru-RU" sz="2200" b="1" i="1" dirty="0" smtClean="0"/>
          </a:p>
          <a:p>
            <a:r>
              <a:rPr lang="ru-RU" sz="2200" dirty="0" smtClean="0"/>
              <a:t>Отношение площадей двух треугольников, имеющих общее основание (или равные высоты), равно отношению высот (оснований)</a:t>
            </a:r>
          </a:p>
          <a:p>
            <a:r>
              <a:rPr lang="ru-RU" sz="2200" dirty="0" smtClean="0"/>
              <a:t>Отношение площадей двух треугольников, имеющих равный угол,  равно отношению произведений длин этих треугольников, заключающих этот угол</a:t>
            </a:r>
          </a:p>
          <a:p>
            <a:r>
              <a:rPr lang="ru-RU" sz="2200" dirty="0" smtClean="0"/>
              <a:t>Если </a:t>
            </a:r>
            <a:r>
              <a:rPr lang="ru-RU" sz="2200" i="1" dirty="0" smtClean="0"/>
              <a:t>А</a:t>
            </a:r>
            <a:r>
              <a:rPr lang="en-US" sz="2200" i="1" dirty="0" smtClean="0"/>
              <a:t>M</a:t>
            </a:r>
            <a:r>
              <a:rPr lang="ru-RU" sz="2200" dirty="0" smtClean="0"/>
              <a:t>- биссектриса треугольника </a:t>
            </a:r>
            <a:r>
              <a:rPr lang="ru-RU" sz="2200" i="1" dirty="0" smtClean="0"/>
              <a:t>АВС</a:t>
            </a:r>
            <a:r>
              <a:rPr lang="ru-RU" sz="2200" dirty="0" smtClean="0"/>
              <a:t>, то</a:t>
            </a:r>
            <a:r>
              <a:rPr lang="en-US" sz="2200" dirty="0" smtClean="0"/>
              <a:t> </a:t>
            </a:r>
            <a:r>
              <a:rPr lang="en-US" sz="2200" b="1" i="1" dirty="0" smtClean="0"/>
              <a:t>S</a:t>
            </a:r>
            <a:r>
              <a:rPr lang="el-GR" sz="2200" b="1" i="1" baseline="-25000" dirty="0" smtClean="0"/>
              <a:t>Δ</a:t>
            </a:r>
            <a:r>
              <a:rPr lang="en-US" sz="2200" b="1" i="1" baseline="-25000" dirty="0" smtClean="0"/>
              <a:t>ABM</a:t>
            </a:r>
            <a:r>
              <a:rPr lang="ru-RU" sz="2200" b="1" i="1" dirty="0" smtClean="0"/>
              <a:t>:</a:t>
            </a:r>
            <a:r>
              <a:rPr lang="en-US" sz="2200" b="1" i="1" dirty="0" smtClean="0"/>
              <a:t>S</a:t>
            </a:r>
            <a:r>
              <a:rPr lang="el-GR" sz="2200" b="1" i="1" baseline="-25000" dirty="0" smtClean="0"/>
              <a:t>Δ</a:t>
            </a:r>
            <a:r>
              <a:rPr lang="en-US" sz="2200" b="1" i="1" baseline="-25000" dirty="0" smtClean="0"/>
              <a:t>ACM </a:t>
            </a:r>
            <a:r>
              <a:rPr lang="en-US" sz="2200" b="1" i="1" dirty="0" smtClean="0"/>
              <a:t>=AB</a:t>
            </a:r>
            <a:r>
              <a:rPr lang="ru-RU" sz="2200" b="1" i="1" dirty="0" smtClean="0"/>
              <a:t>:</a:t>
            </a:r>
            <a:r>
              <a:rPr lang="en-US" sz="2200" b="1" i="1" dirty="0" smtClean="0"/>
              <a:t>AC </a:t>
            </a:r>
            <a:r>
              <a:rPr lang="ru-RU" sz="2200" b="1" i="1" dirty="0" smtClean="0"/>
              <a:t> </a:t>
            </a:r>
            <a:r>
              <a:rPr lang="en-US" sz="2200" b="1" i="1" dirty="0" smtClean="0"/>
              <a:t> </a:t>
            </a:r>
            <a:r>
              <a:rPr lang="ru-RU" sz="2200" b="1" i="1" dirty="0" smtClean="0"/>
              <a:t>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740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0811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утверждения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80728"/>
                <a:ext cx="8534400" cy="51152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800" b="1" i="1" dirty="0" smtClean="0"/>
                  <a:t>Для трапеции: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ru-RU" sz="2100" dirty="0" smtClean="0">
                    <a:latin typeface="+mj-lt"/>
                  </a:rPr>
                  <a:t>Если в равнобедренной трапеции </a:t>
                </a:r>
                <a:r>
                  <a:rPr lang="ru-RU" sz="2100" b="1" i="1" dirty="0" smtClean="0">
                    <a:latin typeface="+mj-lt"/>
                  </a:rPr>
                  <a:t>А</a:t>
                </a:r>
                <a:r>
                  <a:rPr lang="en-US" sz="2100" b="1" i="1" dirty="0" smtClean="0">
                    <a:latin typeface="+mj-lt"/>
                  </a:rPr>
                  <a:t>BCD  (AD|| BC) </a:t>
                </a:r>
                <a:r>
                  <a:rPr lang="ru-RU" sz="2100" dirty="0" smtClean="0">
                    <a:latin typeface="+mj-lt"/>
                  </a:rPr>
                  <a:t>проведена высота </a:t>
                </a:r>
                <a:r>
                  <a:rPr lang="en-US" sz="2100" dirty="0" smtClean="0">
                    <a:latin typeface="+mj-lt"/>
                  </a:rPr>
                  <a:t>CH</a:t>
                </a:r>
                <a:r>
                  <a:rPr lang="ru-RU" sz="2100" b="1" i="1" dirty="0" smtClean="0">
                    <a:latin typeface="+mj-lt"/>
                  </a:rPr>
                  <a:t>, </a:t>
                </a:r>
                <a:r>
                  <a:rPr lang="ru-RU" sz="2100" b="1" i="1" dirty="0">
                    <a:latin typeface="+mj-lt"/>
                  </a:rPr>
                  <a:t> </a:t>
                </a:r>
                <a:r>
                  <a:rPr lang="ru-RU" sz="2100" b="1" i="1" dirty="0" smtClean="0">
                    <a:latin typeface="+mj-lt"/>
                  </a:rPr>
                  <a:t>то </a:t>
                </a:r>
                <a:r>
                  <a:rPr lang="en-US" sz="2100" b="1" i="1" dirty="0">
                    <a:latin typeface="+mj-lt"/>
                  </a:rPr>
                  <a:t>A</a:t>
                </a:r>
                <a:r>
                  <a:rPr lang="en-US" sz="2100" b="1" i="1" dirty="0" smtClean="0">
                    <a:latin typeface="+mj-lt"/>
                  </a:rPr>
                  <a:t>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1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1" i="1" smtClean="0">
                            <a:latin typeface="Cambria Math"/>
                          </a:rPr>
                          <m:t>𝑨𝑫</m:t>
                        </m:r>
                        <m:r>
                          <a:rPr lang="en-US" sz="2100" b="1" i="1" smtClean="0">
                            <a:latin typeface="Cambria Math"/>
                          </a:rPr>
                          <m:t>+ВС</m:t>
                        </m:r>
                      </m:num>
                      <m:den>
                        <m:r>
                          <a:rPr lang="ru-RU" sz="21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100" b="1" i="1" dirty="0" smtClean="0">
                    <a:latin typeface="+mj-lt"/>
                  </a:rPr>
                  <a:t>;   В</a:t>
                </a:r>
                <a:r>
                  <a:rPr lang="en-US" sz="2100" b="1" i="1" dirty="0" smtClean="0">
                    <a:latin typeface="+mj-lt"/>
                  </a:rPr>
                  <a:t>H=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1" i="1" smtClean="0">
                            <a:latin typeface="Cambria Math"/>
                          </a:rPr>
                          <m:t>𝑨𝑫</m:t>
                        </m:r>
                        <m:r>
                          <a:rPr lang="en-US" sz="21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100" b="1" i="1" smtClean="0">
                            <a:latin typeface="Cambria Math"/>
                          </a:rPr>
                          <m:t>𝑩𝑪</m:t>
                        </m:r>
                      </m:num>
                      <m:den>
                        <m:r>
                          <a:rPr lang="en-US" sz="21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2100" b="1" i="1" dirty="0" smtClean="0">
                  <a:latin typeface="+mj-lt"/>
                </a:endParaRPr>
              </a:p>
              <a:p>
                <a:pPr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ru-RU" sz="2100" dirty="0" smtClean="0">
                    <a:latin typeface="+mj-lt"/>
                  </a:rPr>
                  <a:t>Площадь равнобедренной трапеции, диагонали которой взаимно перпендикулярны, равна квадрату ее высоты</a:t>
                </a:r>
                <a:endParaRPr lang="ru-RU" sz="2100" dirty="0">
                  <a:latin typeface="+mj-lt"/>
                </a:endParaRPr>
              </a:p>
              <a:p>
                <a:pPr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ru-RU" sz="2100" dirty="0" smtClean="0">
                    <a:latin typeface="+mj-lt"/>
                  </a:rPr>
                  <a:t>Окружность, описанная около трапеции </a:t>
                </a:r>
                <a:r>
                  <a:rPr lang="ru-RU" sz="2100" b="1" i="1" dirty="0">
                    <a:latin typeface="+mj-lt"/>
                  </a:rPr>
                  <a:t>А</a:t>
                </a:r>
                <a:r>
                  <a:rPr lang="en-US" sz="2100" b="1" i="1" dirty="0">
                    <a:latin typeface="+mj-lt"/>
                  </a:rPr>
                  <a:t>BCD  (AD|| BC) </a:t>
                </a:r>
                <a:r>
                  <a:rPr lang="ru-RU" sz="2100" b="1" i="1" dirty="0" smtClean="0">
                    <a:latin typeface="+mj-lt"/>
                  </a:rPr>
                  <a:t>,</a:t>
                </a:r>
              </a:p>
              <a:p>
                <a:pPr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ru-RU" sz="2100" dirty="0" smtClean="0">
                    <a:latin typeface="+mj-lt"/>
                  </a:rPr>
                  <a:t>Совпадает с окружностью, описанной около </a:t>
                </a:r>
                <a:r>
                  <a:rPr lang="ru-RU" sz="2100" dirty="0">
                    <a:latin typeface="+mj-lt"/>
                  </a:rPr>
                  <a:t>треугольника </a:t>
                </a:r>
                <a:r>
                  <a:rPr lang="ru-RU" sz="2100" b="1" i="1" dirty="0" smtClean="0">
                    <a:latin typeface="+mj-lt"/>
                  </a:rPr>
                  <a:t>А</a:t>
                </a:r>
                <a:r>
                  <a:rPr lang="en-US" sz="2100" b="1" i="1" dirty="0" smtClean="0">
                    <a:latin typeface="+mj-lt"/>
                  </a:rPr>
                  <a:t>CD </a:t>
                </a:r>
                <a:endParaRPr lang="ru-RU" sz="2100" b="1" i="1" dirty="0" smtClean="0">
                  <a:latin typeface="+mj-lt"/>
                </a:endParaRPr>
              </a:p>
              <a:p>
                <a:pPr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ru-RU" sz="2100" dirty="0" smtClean="0">
                    <a:latin typeface="+mj-lt"/>
                  </a:rPr>
                  <a:t>Боковая сторона равнобедренной окружности, в которую вписана окружность, равна средней линии трапеции</a:t>
                </a:r>
              </a:p>
              <a:p>
                <a:pPr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ru-RU" sz="2100" dirty="0" smtClean="0">
                    <a:latin typeface="+mj-lt"/>
                  </a:rPr>
                  <a:t>Из центра окружности, вписанной в трапецию, боковая сторона трапеции «видна» под прямым углом</a:t>
                </a:r>
              </a:p>
              <a:p>
                <a:pPr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ru-RU" sz="2100" dirty="0" smtClean="0">
                    <a:latin typeface="+mj-lt"/>
                  </a:rPr>
                  <a:t>Длина радиуса окружности, </a:t>
                </a:r>
                <a:r>
                  <a:rPr lang="ru-RU" sz="2100" dirty="0"/>
                  <a:t>вписанной в трапецию, </a:t>
                </a:r>
                <a:r>
                  <a:rPr lang="ru-RU" sz="2100" dirty="0" smtClean="0"/>
                  <a:t> является средней геометрической величиной длин отрезков, на которые делится боковая сторона трапеции точкой ее касания с окружностью</a:t>
                </a:r>
                <a:endParaRPr lang="ru-RU" sz="2100" dirty="0" smtClean="0">
                  <a:latin typeface="+mj-lt"/>
                </a:endParaRPr>
              </a:p>
              <a:p>
                <a:pPr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ru-RU" sz="24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80728"/>
                <a:ext cx="8534400" cy="5115272"/>
              </a:xfrm>
              <a:blipFill rotWithShape="1">
                <a:blip r:embed="rId2"/>
                <a:stretch>
                  <a:fillRect l="-1429" t="-1192" r="-1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64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801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Полезно знать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08720"/>
                <a:ext cx="8534400" cy="518728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ü"/>
                </a:pPr>
                <a:endParaRPr lang="ru-RU" sz="2600" dirty="0" smtClean="0"/>
              </a:p>
              <a:p>
                <a:pPr>
                  <a:buFont typeface="Wingdings" pitchFamily="2" charset="2"/>
                  <a:buChar char="ü"/>
                </a:pPr>
                <a:r>
                  <a:rPr lang="ru-RU" sz="2600" dirty="0" smtClean="0"/>
                  <a:t>Если точки М и Р лежат по одну сторону относительно  прямой АВ и </a:t>
                </a:r>
                <a14:m>
                  <m:oMath xmlns:m="http://schemas.openxmlformats.org/officeDocument/2006/math">
                    <m:r>
                      <a:rPr lang="ru-RU" sz="26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𝑀𝐴𝐵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𝑃𝐴𝐵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ru-RU" sz="2600" b="0" i="1" smtClean="0">
                        <a:latin typeface="Cambria Math"/>
                        <a:ea typeface="Cambria Math"/>
                      </a:rPr>
                      <m:t>, то </m:t>
                    </m:r>
                  </m:oMath>
                </a14:m>
                <a:r>
                  <a:rPr lang="ru-RU" sz="2600" dirty="0" smtClean="0"/>
                  <a:t>точки </a:t>
                </a:r>
                <a:r>
                  <a:rPr lang="en-US" sz="2600" i="1" dirty="0" smtClean="0"/>
                  <a:t>M</a:t>
                </a:r>
                <a:r>
                  <a:rPr lang="ru-RU" sz="2600" i="1" dirty="0" smtClean="0"/>
                  <a:t>, </a:t>
                </a:r>
                <a:r>
                  <a:rPr lang="en-US" sz="2600" i="1" dirty="0" smtClean="0"/>
                  <a:t>A</a:t>
                </a:r>
                <a:r>
                  <a:rPr lang="ru-RU" sz="2600" i="1" dirty="0" smtClean="0"/>
                  <a:t>, </a:t>
                </a:r>
                <a:r>
                  <a:rPr lang="en-US" sz="2600" i="1" dirty="0" smtClean="0"/>
                  <a:t>B</a:t>
                </a:r>
                <a:r>
                  <a:rPr lang="ru-RU" sz="2600" i="1" dirty="0" smtClean="0"/>
                  <a:t> и Р </a:t>
                </a:r>
                <a:r>
                  <a:rPr lang="ru-RU" sz="2600" dirty="0" smtClean="0"/>
                  <a:t>лежат на одной окружности</a:t>
                </a:r>
              </a:p>
              <a:p>
                <a:pPr algn="just">
                  <a:buFont typeface="Wingdings" pitchFamily="2" charset="2"/>
                  <a:buChar char="ü"/>
                </a:pPr>
                <a:r>
                  <a:rPr lang="ru-RU" sz="2600" dirty="0" smtClean="0"/>
                  <a:t>Если сумма величин противоположных углов выпуклого четырехугольника равна 180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°,</m:t>
                    </m:r>
                  </m:oMath>
                </a14:m>
                <a:r>
                  <a:rPr lang="ru-RU" sz="2600" dirty="0"/>
                  <a:t> 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то этот </m:t>
                    </m:r>
                  </m:oMath>
                </a14:m>
                <a:endParaRPr lang="ru-RU" sz="2600" i="1" dirty="0" smtClean="0">
                  <a:latin typeface="Cambria Math"/>
                </a:endParaRPr>
              </a:p>
              <a:p>
                <a:pPr marL="0" indent="0" algn="just">
                  <a:buNone/>
                  <a:tabLst>
                    <a:tab pos="3571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/>
                        </a:rPr>
                        <m:t>четырехугольник вписан в окружность</m:t>
                      </m:r>
                    </m:oMath>
                  </m:oMathPara>
                </a14:m>
                <a:endParaRPr lang="ru-RU" sz="2600" b="0" dirty="0" smtClean="0"/>
              </a:p>
              <a:p>
                <a:pPr>
                  <a:buFont typeface="Wingdings" pitchFamily="2" charset="2"/>
                  <a:buChar char="ü"/>
                </a:pPr>
                <a:r>
                  <a:rPr lang="ru-RU" sz="2600" dirty="0"/>
                  <a:t>Теорема Птолемея: </a:t>
                </a:r>
                <a:r>
                  <a:rPr lang="ru-RU" sz="2600" dirty="0" smtClean="0"/>
                  <a:t>Если около четырехугольника </a:t>
                </a:r>
                <a:r>
                  <a:rPr lang="en-US" sz="2600" i="1" dirty="0" smtClean="0"/>
                  <a:t>ABCD </a:t>
                </a:r>
                <a:r>
                  <a:rPr lang="ru-RU" sz="2600" dirty="0" smtClean="0"/>
                  <a:t>можно описать окружность, то  произведение его  </a:t>
                </a:r>
                <a:r>
                  <a:rPr lang="ru-RU" sz="2600" dirty="0"/>
                  <a:t>диагоналей </a:t>
                </a:r>
                <a:r>
                  <a:rPr lang="ru-RU" sz="2600" dirty="0" smtClean="0"/>
                  <a:t>равно </a:t>
                </a:r>
                <a:r>
                  <a:rPr lang="ru-RU" sz="2600" dirty="0"/>
                  <a:t>сумме произведений противоположных </a:t>
                </a:r>
                <a:r>
                  <a:rPr lang="ru-RU" sz="2600" dirty="0" smtClean="0"/>
                  <a:t>сторон:   </a:t>
                </a:r>
                <a:r>
                  <a:rPr lang="ru-RU" sz="2600" b="1" i="1" dirty="0" smtClean="0"/>
                  <a:t>АС</a:t>
                </a:r>
                <a:r>
                  <a:rPr lang="en-US" sz="2600" b="1" i="1" dirty="0"/>
                  <a:t>·</a:t>
                </a:r>
                <a:r>
                  <a:rPr lang="ru-RU" sz="2600" b="1" i="1" dirty="0"/>
                  <a:t>В</a:t>
                </a:r>
                <a:r>
                  <a:rPr lang="en-US" sz="2600" b="1" i="1" dirty="0"/>
                  <a:t>D =</a:t>
                </a:r>
                <a:r>
                  <a:rPr lang="ru-RU" sz="2600" b="1" i="1" dirty="0"/>
                  <a:t>АВ</a:t>
                </a:r>
                <a:r>
                  <a:rPr lang="en-US" sz="2600" b="1" i="1" dirty="0"/>
                  <a:t>·DC + AD·BC</a:t>
                </a:r>
                <a:endParaRPr lang="ru-RU" sz="2600" b="1" i="1" dirty="0"/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08720"/>
                <a:ext cx="8534400" cy="5187280"/>
              </a:xfrm>
              <a:blipFill rotWithShape="1">
                <a:blip r:embed="rId2"/>
                <a:stretch>
                  <a:fillRect l="-1071" r="-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4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752128"/>
          </a:xfrm>
        </p:spPr>
        <p:txBody>
          <a:bodyPr/>
          <a:lstStyle/>
          <a:p>
            <a:pPr marL="1343025" indent="-1343025" algn="just"/>
            <a:r>
              <a:rPr lang="ru-RU" sz="2400" b="1" i="1" dirty="0" smtClean="0">
                <a:solidFill>
                  <a:srgbClr val="990033"/>
                </a:solidFill>
              </a:rPr>
              <a:t>Задача 1.</a:t>
            </a:r>
            <a:r>
              <a:rPr lang="ru-RU" sz="2400" b="1" dirty="0" smtClean="0"/>
              <a:t> Найдите площадь </a:t>
            </a:r>
            <a:r>
              <a:rPr lang="el-GR" sz="2400" b="1" dirty="0" smtClean="0"/>
              <a:t>Δ</a:t>
            </a:r>
            <a:r>
              <a:rPr lang="en-US" sz="2400" b="1" dirty="0" smtClean="0"/>
              <a:t>ABC</a:t>
            </a:r>
            <a:r>
              <a:rPr lang="ru-RU" sz="2400" b="1" dirty="0" smtClean="0"/>
              <a:t>, если АВ=26 см, АС=30 см и длина медианы АМ = 14 см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04800" y="1124744"/>
            <a:ext cx="4191000" cy="4971256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990033"/>
                </a:solidFill>
              </a:rPr>
              <a:t>Решение.</a:t>
            </a:r>
            <a:endParaRPr lang="ru-RU" sz="2400" b="1" i="1" dirty="0">
              <a:solidFill>
                <a:srgbClr val="9900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851920" y="1124744"/>
                <a:ext cx="5184575" cy="5616624"/>
              </a:xfrm>
            </p:spPr>
            <p:txBody>
              <a:bodyPr/>
              <a:lstStyle/>
              <a:p>
                <a:r>
                  <a:rPr lang="ru-RU" dirty="0" smtClean="0"/>
                  <a:t>Достроим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⊿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 АВС</m:t>
                    </m:r>
                  </m:oMath>
                </a14:m>
                <a:r>
                  <a:rPr lang="ru-RU" dirty="0" smtClean="0"/>
                  <a:t> до параллелограмма АВСД, в котором М –середина А</a:t>
                </a:r>
                <a:r>
                  <a:rPr lang="en-US" dirty="0" smtClean="0"/>
                  <a:t>D</a:t>
                </a:r>
                <a:r>
                  <a:rPr lang="ru-RU" dirty="0" smtClean="0"/>
                  <a:t>, тогда </a:t>
                </a:r>
                <a:r>
                  <a:rPr lang="en-US" dirty="0" smtClean="0"/>
                  <a:t>AD=28 </a:t>
                </a:r>
                <a:r>
                  <a:rPr lang="ru-RU" dirty="0" smtClean="0"/>
                  <a:t> см, и по формуле Герона  находим </a:t>
                </a:r>
              </a:p>
              <a:p>
                <a:r>
                  <a:rPr lang="en-US" dirty="0" smtClean="0"/>
                  <a:t>S</a:t>
                </a:r>
                <a:r>
                  <a:rPr lang="el-GR" b="1" baseline="-25000" dirty="0" smtClean="0"/>
                  <a:t>Δ</a:t>
                </a:r>
                <a:r>
                  <a:rPr lang="en-US" b="1" baseline="-25000" dirty="0" smtClean="0"/>
                  <a:t>ABD</a:t>
                </a:r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6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600" b="0" i="1" smtClean="0">
                            <a:latin typeface="Cambria Math"/>
                          </a:rPr>
                          <m:t>42</m:t>
                        </m:r>
                        <m:r>
                          <a:rPr lang="ru-RU" sz="2600" b="0" i="1" smtClean="0">
                            <a:latin typeface="Cambria Math"/>
                            <a:ea typeface="Cambria Math"/>
                          </a:rPr>
                          <m:t>∙16∙12∙14</m:t>
                        </m:r>
                      </m:e>
                    </m:rad>
                  </m:oMath>
                </a14:m>
                <a:r>
                  <a:rPr lang="ru-RU" sz="2600" dirty="0" smtClean="0"/>
                  <a:t> </a:t>
                </a:r>
                <a:r>
                  <a:rPr lang="ru-RU" dirty="0" smtClean="0"/>
                  <a:t>=336, что составляет половину </a:t>
                </a:r>
                <a:r>
                  <a:rPr lang="ru-RU" sz="2600" dirty="0" smtClean="0"/>
                  <a:t>площади параллелограмма </a:t>
                </a:r>
                <a:r>
                  <a:rPr lang="en-US" sz="2600" i="1" dirty="0" smtClean="0"/>
                  <a:t>ABCD</a:t>
                </a:r>
                <a:r>
                  <a:rPr lang="ru-RU" sz="2600" i="1" dirty="0" smtClean="0"/>
                  <a:t>, </a:t>
                </a:r>
                <a:r>
                  <a:rPr lang="ru-RU" sz="2600" dirty="0" smtClean="0"/>
                  <a:t>которая, в свою очередь, равна удвоенной площади </a:t>
                </a:r>
                <a:r>
                  <a:rPr lang="el-GR" sz="2600" dirty="0"/>
                  <a:t>Δ</a:t>
                </a:r>
                <a:r>
                  <a:rPr lang="en-US" sz="2600" dirty="0" smtClean="0"/>
                  <a:t>ABC</a:t>
                </a:r>
                <a:r>
                  <a:rPr lang="ru-RU" sz="2600" dirty="0" smtClean="0"/>
                  <a:t>. Поэтому </a:t>
                </a:r>
                <a:r>
                  <a:rPr lang="el-GR" sz="2400" b="1" dirty="0"/>
                  <a:t>Δ</a:t>
                </a:r>
                <a:r>
                  <a:rPr lang="en-US" sz="2400" b="1" dirty="0" smtClean="0"/>
                  <a:t>ABC</a:t>
                </a:r>
                <a:r>
                  <a:rPr lang="ru-RU" sz="2400" b="1" dirty="0" smtClean="0"/>
                  <a:t> = 336 см</a:t>
                </a:r>
                <a:r>
                  <a:rPr lang="ru-RU" sz="2400" b="1" baseline="30000" dirty="0" smtClean="0"/>
                  <a:t>2</a:t>
                </a:r>
                <a:r>
                  <a:rPr lang="ru-RU" sz="2400" b="1" dirty="0" smtClean="0"/>
                  <a:t>.</a:t>
                </a:r>
              </a:p>
              <a:p>
                <a:endParaRPr lang="ru-RU" sz="2400" b="1" dirty="0"/>
              </a:p>
              <a:p>
                <a:pPr marL="0" indent="0">
                  <a:buNone/>
                </a:pPr>
                <a:r>
                  <a:rPr lang="ru-RU" sz="2400" b="1" dirty="0" smtClean="0">
                    <a:solidFill>
                      <a:srgbClr val="990033"/>
                    </a:solidFill>
                  </a:rPr>
                  <a:t>Ответ: </a:t>
                </a:r>
                <a:r>
                  <a:rPr lang="en-US" sz="2400" b="1" dirty="0"/>
                  <a:t>S</a:t>
                </a:r>
                <a:r>
                  <a:rPr lang="el-GR" sz="2400" b="1" baseline="-25000" dirty="0"/>
                  <a:t>Δ</a:t>
                </a:r>
                <a:r>
                  <a:rPr lang="en-US" sz="2400" b="1" baseline="-25000" dirty="0"/>
                  <a:t>ABD</a:t>
                </a:r>
                <a:r>
                  <a:rPr lang="ru-RU" sz="2400" b="1" dirty="0"/>
                  <a:t>= </a:t>
                </a:r>
                <a:r>
                  <a:rPr lang="ru-RU" sz="2400" b="1" dirty="0" smtClean="0"/>
                  <a:t>336 </a:t>
                </a:r>
                <a:r>
                  <a:rPr lang="ru-RU" sz="2400" b="1" dirty="0"/>
                  <a:t>см</a:t>
                </a:r>
                <a:r>
                  <a:rPr lang="ru-RU" sz="2400" b="1" baseline="30000" dirty="0"/>
                  <a:t>2</a:t>
                </a:r>
                <a:r>
                  <a:rPr lang="ru-RU" sz="2400" b="1" dirty="0"/>
                  <a:t>.</a:t>
                </a:r>
              </a:p>
              <a:p>
                <a:endParaRPr lang="ru-RU" sz="2600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51920" y="1124744"/>
                <a:ext cx="5184575" cy="5616624"/>
              </a:xfrm>
              <a:blipFill rotWithShape="1">
                <a:blip r:embed="rId2"/>
                <a:stretch>
                  <a:fillRect l="-2118" t="-1086" r="-941" b="-2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2013" r="26321" b="1425"/>
          <a:stretch/>
        </p:blipFill>
        <p:spPr bwMode="auto">
          <a:xfrm>
            <a:off x="557212" y="2500312"/>
            <a:ext cx="3529013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0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tory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History</Template>
  <TotalTime>629</TotalTime>
  <Words>1574</Words>
  <Application>Microsoft Office PowerPoint</Application>
  <PresentationFormat>Экран (4:3)</PresentationFormat>
  <Paragraphs>141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History</vt:lpstr>
      <vt:lpstr>Метод опорных задач по геометрии</vt:lpstr>
      <vt:lpstr>Геометрия является самым могущественным средством для изощрения наших умственных способностей и дает нам возможность правильно мыслить и рассуждать</vt:lpstr>
      <vt:lpstr>Презентация PowerPoint</vt:lpstr>
      <vt:lpstr>Для успешного решения задач планиметрии необходимо знать и правильно использовать:</vt:lpstr>
      <vt:lpstr>Необходимо знать и правильно использовать:</vt:lpstr>
      <vt:lpstr>Полезные утверждения</vt:lpstr>
      <vt:lpstr>Полезные утверждения</vt:lpstr>
      <vt:lpstr>Полезно знать</vt:lpstr>
      <vt:lpstr>Задача 1. Найдите площадь ΔABC, если АВ=26 см, АС=30 см и длина медианы АМ = 14 см</vt:lpstr>
      <vt:lpstr>Помните!</vt:lpstr>
      <vt:lpstr>Задача 2. Медиана ВН треугольника АВС пересекается с его биссектрисой АМ в точке К и делится этой точкой на два равных отрезка. Найдите площадь этого треугольника, если BH=16 см, AM=20 см. </vt:lpstr>
      <vt:lpstr>Задача 2. Решение</vt:lpstr>
      <vt:lpstr>Задача 3. Две медианы треугольника, равные 18 и 24, взаимно перпендикулярны. Найти длину третьей медианы этого треугольника.</vt:lpstr>
      <vt:lpstr>Задача 3. Построение чертежа</vt:lpstr>
      <vt:lpstr>Задача 3. Решение</vt:lpstr>
      <vt:lpstr>Задача 4. Две стороны треугольника равны 6 и 8. Медианы, проведенные к этим сторонам, пересекаются под прямым углом. Найти третью сторону треугольника</vt:lpstr>
      <vt:lpstr>Выводы</vt:lpstr>
      <vt:lpstr>Интересный факт</vt:lpstr>
      <vt:lpstr>Задача 5. Площадь прямоугольного треугольника равна 60 дм2, а его периметр равен 40 дм. Найдите катеты треугольника.</vt:lpstr>
      <vt:lpstr>Интересный факт для трапеции(параллелограмма)</vt:lpstr>
      <vt:lpstr>Задача 6. Биссектрисы тупых углов при основании трапеции пересекаются на другом ее основании. Найдите площадь трапеции, если ее высота равна 12 см, а длины биссектрис – 15 см и 13 см.</vt:lpstr>
      <vt:lpstr>Решение задачи 6</vt:lpstr>
      <vt:lpstr>Решение задачи 6(продолжение)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дом</cp:lastModifiedBy>
  <cp:revision>52</cp:revision>
  <dcterms:created xsi:type="dcterms:W3CDTF">2011-09-03T15:55:54Z</dcterms:created>
  <dcterms:modified xsi:type="dcterms:W3CDTF">2017-01-19T17:54:05Z</dcterms:modified>
</cp:coreProperties>
</file>